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55" d="100"/>
          <a:sy n="55" d="100"/>
        </p:scale>
        <p:origin x="10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824-FA6D-49ED-A3F6-EBBA4824B966}" type="datetimeFigureOut">
              <a:rPr lang="is-IS" smtClean="0"/>
              <a:t>11.3.2016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82B0-BFC1-4CFA-9F76-AF9C5B26872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2718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824-FA6D-49ED-A3F6-EBBA4824B966}" type="datetimeFigureOut">
              <a:rPr lang="is-IS" smtClean="0"/>
              <a:t>11.3.2016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82B0-BFC1-4CFA-9F76-AF9C5B26872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8637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824-FA6D-49ED-A3F6-EBBA4824B966}" type="datetimeFigureOut">
              <a:rPr lang="is-IS" smtClean="0"/>
              <a:t>11.3.2016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82B0-BFC1-4CFA-9F76-AF9C5B26872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6496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824-FA6D-49ED-A3F6-EBBA4824B966}" type="datetimeFigureOut">
              <a:rPr lang="is-IS" smtClean="0"/>
              <a:t>11.3.2016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82B0-BFC1-4CFA-9F76-AF9C5B26872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5628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824-FA6D-49ED-A3F6-EBBA4824B966}" type="datetimeFigureOut">
              <a:rPr lang="is-IS" smtClean="0"/>
              <a:t>11.3.2016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82B0-BFC1-4CFA-9F76-AF9C5B26872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508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824-FA6D-49ED-A3F6-EBBA4824B966}" type="datetimeFigureOut">
              <a:rPr lang="is-IS" smtClean="0"/>
              <a:t>11.3.2016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82B0-BFC1-4CFA-9F76-AF9C5B26872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1372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824-FA6D-49ED-A3F6-EBBA4824B966}" type="datetimeFigureOut">
              <a:rPr lang="is-IS" smtClean="0"/>
              <a:t>11.3.2016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82B0-BFC1-4CFA-9F76-AF9C5B26872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7047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824-FA6D-49ED-A3F6-EBBA4824B966}" type="datetimeFigureOut">
              <a:rPr lang="is-IS" smtClean="0"/>
              <a:t>11.3.2016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82B0-BFC1-4CFA-9F76-AF9C5B26872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7287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824-FA6D-49ED-A3F6-EBBA4824B966}" type="datetimeFigureOut">
              <a:rPr lang="is-IS" smtClean="0"/>
              <a:t>11.3.2016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82B0-BFC1-4CFA-9F76-AF9C5B26872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4403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824-FA6D-49ED-A3F6-EBBA4824B966}" type="datetimeFigureOut">
              <a:rPr lang="is-IS" smtClean="0"/>
              <a:t>11.3.2016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82B0-BFC1-4CFA-9F76-AF9C5B26872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7531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7824-FA6D-49ED-A3F6-EBBA4824B966}" type="datetimeFigureOut">
              <a:rPr lang="is-IS" smtClean="0"/>
              <a:t>11.3.2016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82B0-BFC1-4CFA-9F76-AF9C5B26872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2256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7824-FA6D-49ED-A3F6-EBBA4824B966}" type="datetimeFigureOut">
              <a:rPr lang="is-IS" smtClean="0"/>
              <a:t>11.3.2016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82B0-BFC1-4CFA-9F76-AF9C5B26872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928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%C3%81" TargetMode="External"/><Relationship Id="rId13" Type="http://schemas.openxmlformats.org/officeDocument/2006/relationships/hyperlink" Target="https://fr.wikipedia.org/wiki/%C3%8D" TargetMode="External"/><Relationship Id="rId18" Type="http://schemas.openxmlformats.org/officeDocument/2006/relationships/hyperlink" Target="https://fr.wikipedia.org/wiki/S_(lettre)" TargetMode="External"/><Relationship Id="rId26" Type="http://schemas.openxmlformats.org/officeDocument/2006/relationships/hyperlink" Target="https://fr.wikipedia.org/wiki/U_(lettre)" TargetMode="External"/><Relationship Id="rId3" Type="http://schemas.openxmlformats.org/officeDocument/2006/relationships/slideLayout" Target="../slideLayouts/slideLayout2.xml"/><Relationship Id="rId21" Type="http://schemas.openxmlformats.org/officeDocument/2006/relationships/hyperlink" Target="https://fr.wikipedia.org/wiki/K_(lettre)" TargetMode="External"/><Relationship Id="rId34" Type="http://schemas.openxmlformats.org/officeDocument/2006/relationships/hyperlink" Target="https://fr.wikipedia.org/wiki/O_(lettre)" TargetMode="External"/><Relationship Id="rId7" Type="http://schemas.openxmlformats.org/officeDocument/2006/relationships/hyperlink" Target="https://fr.wikipedia.org/wiki/Y_(lettre)" TargetMode="External"/><Relationship Id="rId12" Type="http://schemas.openxmlformats.org/officeDocument/2006/relationships/hyperlink" Target="https://fr.wikipedia.org/wiki/B_(lettre)" TargetMode="External"/><Relationship Id="rId17" Type="http://schemas.openxmlformats.org/officeDocument/2006/relationships/hyperlink" Target="https://fr.wikipedia.org/wiki/J_(lettre)" TargetMode="External"/><Relationship Id="rId25" Type="http://schemas.openxmlformats.org/officeDocument/2006/relationships/hyperlink" Target="https://fr.wikipedia.org/wiki/L_(lettre)" TargetMode="External"/><Relationship Id="rId33" Type="http://schemas.openxmlformats.org/officeDocument/2006/relationships/hyperlink" Target="https://fr.wikipedia.org/wiki/G_(lettre)" TargetMode="External"/><Relationship Id="rId2" Type="http://schemas.openxmlformats.org/officeDocument/2006/relationships/audio" Target="../media/media2.m4a"/><Relationship Id="rId16" Type="http://schemas.openxmlformats.org/officeDocument/2006/relationships/hyperlink" Target="https://fr.wikipedia.org/wiki/D_(lettre)" TargetMode="External"/><Relationship Id="rId20" Type="http://schemas.openxmlformats.org/officeDocument/2006/relationships/hyperlink" Target="https://fr.wikipedia.org/wiki/Eth_(lettre)" TargetMode="External"/><Relationship Id="rId29" Type="http://schemas.openxmlformats.org/officeDocument/2006/relationships/hyperlink" Target="https://fr.wikipedia.org/wiki/%C3%9A" TargetMode="External"/><Relationship Id="rId1" Type="http://schemas.microsoft.com/office/2007/relationships/media" Target="../media/media2.m4a"/><Relationship Id="rId6" Type="http://schemas.openxmlformats.org/officeDocument/2006/relationships/hyperlink" Target="https://fr.wikipedia.org/wiki/%C3%93" TargetMode="External"/><Relationship Id="rId11" Type="http://schemas.openxmlformats.org/officeDocument/2006/relationships/hyperlink" Target="https://fr.wikipedia.org/wiki/%C3%9D" TargetMode="External"/><Relationship Id="rId24" Type="http://schemas.openxmlformats.org/officeDocument/2006/relationships/hyperlink" Target="https://fr.wikipedia.org/wiki/E_(lettre)" TargetMode="External"/><Relationship Id="rId32" Type="http://schemas.openxmlformats.org/officeDocument/2006/relationships/hyperlink" Target="https://fr.wikipedia.org/wiki/V_(lettre)" TargetMode="External"/><Relationship Id="rId5" Type="http://schemas.openxmlformats.org/officeDocument/2006/relationships/hyperlink" Target="https://fr.wikipedia.org/wiki/H_(lettre)" TargetMode="External"/><Relationship Id="rId15" Type="http://schemas.openxmlformats.org/officeDocument/2006/relationships/hyperlink" Target="https://fr.wikipedia.org/wiki/Thorn_(lettre)" TargetMode="External"/><Relationship Id="rId23" Type="http://schemas.openxmlformats.org/officeDocument/2006/relationships/hyperlink" Target="https://fr.wikipedia.org/wiki/%C3%96" TargetMode="External"/><Relationship Id="rId28" Type="http://schemas.openxmlformats.org/officeDocument/2006/relationships/hyperlink" Target="https://fr.wikipedia.org/wiki/M_(lettre)" TargetMode="External"/><Relationship Id="rId36" Type="http://schemas.openxmlformats.org/officeDocument/2006/relationships/image" Target="../media/image3.png"/><Relationship Id="rId10" Type="http://schemas.openxmlformats.org/officeDocument/2006/relationships/hyperlink" Target="https://fr.wikipedia.org/wiki/P_(lettre)" TargetMode="External"/><Relationship Id="rId19" Type="http://schemas.openxmlformats.org/officeDocument/2006/relationships/hyperlink" Target="https://fr.wikipedia.org/wiki/%C3%86" TargetMode="External"/><Relationship Id="rId31" Type="http://schemas.openxmlformats.org/officeDocument/2006/relationships/hyperlink" Target="https://fr.wikipedia.org/wiki/N_(lettre)" TargetMode="External"/><Relationship Id="rId4" Type="http://schemas.openxmlformats.org/officeDocument/2006/relationships/hyperlink" Target="https://fr.wikipedia.org/wiki/A_(lettre)" TargetMode="External"/><Relationship Id="rId9" Type="http://schemas.openxmlformats.org/officeDocument/2006/relationships/hyperlink" Target="https://fr.wikipedia.org/wiki/I_(lettre)" TargetMode="External"/><Relationship Id="rId14" Type="http://schemas.openxmlformats.org/officeDocument/2006/relationships/hyperlink" Target="https://fr.wikipedia.org/wiki/R_(lettre)" TargetMode="External"/><Relationship Id="rId22" Type="http://schemas.openxmlformats.org/officeDocument/2006/relationships/hyperlink" Target="https://fr.wikipedia.org/wiki/T_(lettre)" TargetMode="External"/><Relationship Id="rId27" Type="http://schemas.openxmlformats.org/officeDocument/2006/relationships/hyperlink" Target="https://fr.wikipedia.org/wiki/%C3%89" TargetMode="External"/><Relationship Id="rId30" Type="http://schemas.openxmlformats.org/officeDocument/2006/relationships/hyperlink" Target="https://fr.wikipedia.org/wiki/F_(lettre)" TargetMode="External"/><Relationship Id="rId35" Type="http://schemas.openxmlformats.org/officeDocument/2006/relationships/hyperlink" Target="https://fr.wikipedia.org/wiki/X_(lettre)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Alphabet</a:t>
            </a:r>
            <a:r>
              <a:rPr lang="is-IS" dirty="0" smtClean="0"/>
              <a:t> – Stafrófið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err="1" smtClean="0"/>
              <a:t>Pronounciation</a:t>
            </a:r>
            <a:r>
              <a:rPr lang="is-IS" dirty="0" smtClean="0"/>
              <a:t> – Framburður 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50" y="770652"/>
            <a:ext cx="2133333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0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161" y="2476500"/>
            <a:ext cx="3276523" cy="52211"/>
          </a:xfrm>
        </p:spPr>
        <p:txBody>
          <a:bodyPr>
            <a:normAutofit fontScale="90000"/>
          </a:bodyPr>
          <a:lstStyle/>
          <a:p>
            <a:endParaRPr lang="is-I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smtClean="0"/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1038" name="Picture 14" descr="http://www.123skoli.is/skrar/image/Ambod/stafrof_amb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73" y="1037028"/>
            <a:ext cx="6783928" cy="483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tafrófi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6327" y="1126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          Íslenskir stafir og íslensk nöfn  </a:t>
            </a:r>
            <a:br>
              <a:rPr lang="is-IS" dirty="0" smtClean="0"/>
            </a:b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>
                <a:hlinkClick r:id="rId4" tooltip="A (lettre)"/>
              </a:rPr>
              <a:t>A</a:t>
            </a:r>
            <a:r>
              <a:rPr lang="pt-BR" dirty="0" smtClean="0"/>
              <a:t>-a   Anna        </a:t>
            </a:r>
            <a:r>
              <a:rPr lang="pt-BR" dirty="0" smtClean="0">
                <a:hlinkClick r:id="rId5" tooltip="H (lettre)"/>
              </a:rPr>
              <a:t>H</a:t>
            </a:r>
            <a:r>
              <a:rPr lang="pt-BR" dirty="0" smtClean="0"/>
              <a:t>-h Harpa         </a:t>
            </a:r>
            <a:r>
              <a:rPr lang="pt-BR" dirty="0" smtClean="0">
                <a:hlinkClick r:id="rId6" tooltip="Ó"/>
              </a:rPr>
              <a:t>Ó</a:t>
            </a:r>
            <a:r>
              <a:rPr lang="pt-BR" dirty="0" smtClean="0"/>
              <a:t>-ó  Ólafur         </a:t>
            </a:r>
            <a:r>
              <a:rPr lang="pt-BR" dirty="0" smtClean="0">
                <a:hlinkClick r:id="rId7" tooltip="Y (lettre)"/>
              </a:rPr>
              <a:t>Y</a:t>
            </a:r>
            <a:r>
              <a:rPr lang="pt-BR" dirty="0" smtClean="0"/>
              <a:t>-y  Yngvi        </a:t>
            </a:r>
            <a:r>
              <a:rPr lang="pt-BR" u="sng" dirty="0" smtClean="0">
                <a:solidFill>
                  <a:schemeClr val="accent5"/>
                </a:solidFill>
              </a:rPr>
              <a:t>Ei</a:t>
            </a:r>
            <a:r>
              <a:rPr lang="pt-BR" dirty="0" smtClean="0"/>
              <a:t>-ei    Eirný</a:t>
            </a:r>
            <a:endParaRPr lang="pt-BR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pt-BR" dirty="0" smtClean="0">
                <a:hlinkClick r:id="rId8" tooltip="Á"/>
              </a:rPr>
              <a:t>Á</a:t>
            </a:r>
            <a:r>
              <a:rPr lang="pt-BR" dirty="0" smtClean="0"/>
              <a:t>-á   Ásta         </a:t>
            </a:r>
            <a:r>
              <a:rPr lang="pt-BR" dirty="0" smtClean="0">
                <a:hlinkClick r:id="rId9" tooltip="I (lettre)"/>
              </a:rPr>
              <a:t>I</a:t>
            </a:r>
            <a:r>
              <a:rPr lang="pt-BR" dirty="0" smtClean="0"/>
              <a:t>-i   Imma           </a:t>
            </a:r>
            <a:r>
              <a:rPr lang="pt-BR" dirty="0" smtClean="0">
                <a:hlinkClick r:id="rId10" tooltip="P (lettre)"/>
              </a:rPr>
              <a:t>P</a:t>
            </a:r>
            <a:r>
              <a:rPr lang="pt-BR" dirty="0" smtClean="0"/>
              <a:t>-p  Pálína          </a:t>
            </a:r>
            <a:r>
              <a:rPr lang="pt-BR" dirty="0" smtClean="0">
                <a:hlinkClick r:id="rId11" tooltip="Ý"/>
              </a:rPr>
              <a:t>Ý</a:t>
            </a:r>
            <a:r>
              <a:rPr lang="pt-BR" dirty="0" smtClean="0"/>
              <a:t>-ý  Ýmir          </a:t>
            </a:r>
            <a:r>
              <a:rPr lang="pt-BR" u="sng" dirty="0" smtClean="0">
                <a:solidFill>
                  <a:schemeClr val="accent5"/>
                </a:solidFill>
              </a:rPr>
              <a:t>Ey</a:t>
            </a:r>
            <a:r>
              <a:rPr lang="pt-BR" dirty="0" smtClean="0">
                <a:solidFill>
                  <a:schemeClr val="accent5"/>
                </a:solidFill>
              </a:rPr>
              <a:t> -</a:t>
            </a:r>
            <a:r>
              <a:rPr lang="pt-BR" dirty="0" smtClean="0"/>
              <a:t>ey Eydís</a:t>
            </a:r>
            <a:endParaRPr lang="pt-BR" u="sng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pt-BR" dirty="0" smtClean="0">
                <a:hlinkClick r:id="rId12" tooltip="B (lettre)"/>
              </a:rPr>
              <a:t>B</a:t>
            </a:r>
            <a:r>
              <a:rPr lang="pt-BR" dirty="0" smtClean="0"/>
              <a:t>-b   Bára         </a:t>
            </a:r>
            <a:r>
              <a:rPr lang="pt-BR" dirty="0" smtClean="0">
                <a:hlinkClick r:id="rId13" tooltip="Í"/>
              </a:rPr>
              <a:t>Í</a:t>
            </a:r>
            <a:r>
              <a:rPr lang="pt-BR" dirty="0" smtClean="0"/>
              <a:t>-í   Ína               </a:t>
            </a:r>
            <a:r>
              <a:rPr lang="pt-BR" dirty="0" smtClean="0">
                <a:hlinkClick r:id="rId14" tooltip="R (lettre)"/>
              </a:rPr>
              <a:t>R</a:t>
            </a:r>
            <a:r>
              <a:rPr lang="pt-BR" dirty="0" smtClean="0"/>
              <a:t>- r  Rúnar          </a:t>
            </a:r>
            <a:r>
              <a:rPr lang="pt-BR" dirty="0" smtClean="0">
                <a:hlinkClick r:id="rId15" tooltip="Thorn (lettre)"/>
              </a:rPr>
              <a:t>Þ</a:t>
            </a:r>
            <a:r>
              <a:rPr lang="pt-BR" dirty="0" smtClean="0"/>
              <a:t>-þ  Þór            </a:t>
            </a:r>
            <a:r>
              <a:rPr lang="pt-BR" u="sng" dirty="0" smtClean="0">
                <a:solidFill>
                  <a:schemeClr val="accent5"/>
                </a:solidFill>
              </a:rPr>
              <a:t>Au</a:t>
            </a:r>
            <a:r>
              <a:rPr lang="pt-BR" dirty="0" smtClean="0"/>
              <a:t>-au  Auður</a:t>
            </a:r>
            <a:endParaRPr lang="pt-BR" u="sng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pt-BR" dirty="0" smtClean="0">
                <a:hlinkClick r:id="rId16" tooltip="D (lettre)"/>
              </a:rPr>
              <a:t>D</a:t>
            </a:r>
            <a:r>
              <a:rPr lang="pt-BR" dirty="0" smtClean="0"/>
              <a:t>-d  Dísa          </a:t>
            </a:r>
            <a:r>
              <a:rPr lang="pt-BR" dirty="0" smtClean="0">
                <a:hlinkClick r:id="rId17" tooltip="J (lettre)"/>
              </a:rPr>
              <a:t>J</a:t>
            </a:r>
            <a:r>
              <a:rPr lang="pt-BR" dirty="0" smtClean="0"/>
              <a:t>-j   Jón               </a:t>
            </a:r>
            <a:r>
              <a:rPr lang="pt-BR" dirty="0" smtClean="0">
                <a:hlinkClick r:id="rId18" tooltip="S (lettre)"/>
              </a:rPr>
              <a:t>S</a:t>
            </a:r>
            <a:r>
              <a:rPr lang="pt-BR" dirty="0" smtClean="0"/>
              <a:t>- s  Sylvía          </a:t>
            </a:r>
            <a:r>
              <a:rPr lang="pt-BR" u="sng" dirty="0" smtClean="0">
                <a:hlinkClick r:id="rId19" tooltip="Æ"/>
              </a:rPr>
              <a:t>Æ</a:t>
            </a:r>
            <a:r>
              <a:rPr lang="pt-BR" u="sng" dirty="0" smtClean="0"/>
              <a:t>-</a:t>
            </a:r>
            <a:r>
              <a:rPr lang="pt-BR" dirty="0" smtClean="0"/>
              <a:t>æ Ægir</a:t>
            </a:r>
          </a:p>
          <a:p>
            <a:pPr marL="0" indent="0">
              <a:buNone/>
            </a:pPr>
            <a:r>
              <a:rPr lang="pt-BR" dirty="0" smtClean="0">
                <a:hlinkClick r:id="rId20" tooltip="Eth (lettre)"/>
              </a:rPr>
              <a:t>*Ð</a:t>
            </a:r>
            <a:r>
              <a:rPr lang="pt-BR" dirty="0" smtClean="0"/>
              <a:t>-ð  Gy</a:t>
            </a:r>
            <a:r>
              <a:rPr lang="pt-BR" u="sng" dirty="0" smtClean="0"/>
              <a:t>ð</a:t>
            </a:r>
            <a:r>
              <a:rPr lang="pt-BR" dirty="0" smtClean="0"/>
              <a:t>a      </a:t>
            </a:r>
            <a:r>
              <a:rPr lang="pt-BR" dirty="0" smtClean="0">
                <a:hlinkClick r:id="rId21" tooltip="K (lettre)"/>
              </a:rPr>
              <a:t>K</a:t>
            </a:r>
            <a:r>
              <a:rPr lang="pt-BR" dirty="0" smtClean="0"/>
              <a:t>-k  Kalli             </a:t>
            </a:r>
            <a:r>
              <a:rPr lang="pt-BR" dirty="0" smtClean="0">
                <a:hlinkClick r:id="rId22" tooltip="T (lettre)"/>
              </a:rPr>
              <a:t>T</a:t>
            </a:r>
            <a:r>
              <a:rPr lang="pt-BR" dirty="0" smtClean="0"/>
              <a:t>-t   Torfi             </a:t>
            </a:r>
            <a:r>
              <a:rPr lang="pt-BR" dirty="0" smtClean="0">
                <a:hlinkClick r:id="rId23" tooltip="Ö"/>
              </a:rPr>
              <a:t>Ö</a:t>
            </a:r>
            <a:r>
              <a:rPr lang="pt-BR" dirty="0" smtClean="0"/>
              <a:t>-ö  Örn</a:t>
            </a:r>
            <a:endParaRPr lang="is-IS" dirty="0"/>
          </a:p>
          <a:p>
            <a:pPr marL="0" indent="0">
              <a:buNone/>
            </a:pPr>
            <a:r>
              <a:rPr lang="pt-BR" dirty="0" smtClean="0">
                <a:hlinkClick r:id="rId24" tooltip="E (lettre)"/>
              </a:rPr>
              <a:t>E</a:t>
            </a:r>
            <a:r>
              <a:rPr lang="pt-BR" dirty="0" smtClean="0"/>
              <a:t>-e   Elli            </a:t>
            </a:r>
            <a:r>
              <a:rPr lang="pt-BR" dirty="0" smtClean="0">
                <a:hlinkClick r:id="rId25" tooltip="L (lettre)"/>
              </a:rPr>
              <a:t>L</a:t>
            </a:r>
            <a:r>
              <a:rPr lang="pt-BR" dirty="0" smtClean="0"/>
              <a:t>-l   Lárus           </a:t>
            </a:r>
            <a:r>
              <a:rPr lang="pt-BR" dirty="0" smtClean="0">
                <a:hlinkClick r:id="rId26" tooltip="U (lettre)"/>
              </a:rPr>
              <a:t>U</a:t>
            </a:r>
            <a:r>
              <a:rPr lang="pt-BR" dirty="0" smtClean="0"/>
              <a:t>-u  Unnur                               C(sjé)-c</a:t>
            </a:r>
          </a:p>
          <a:p>
            <a:pPr marL="0" indent="0">
              <a:buNone/>
            </a:pPr>
            <a:r>
              <a:rPr lang="pt-BR" dirty="0" smtClean="0">
                <a:hlinkClick r:id="rId27" tooltip="É"/>
              </a:rPr>
              <a:t>É</a:t>
            </a:r>
            <a:r>
              <a:rPr lang="pt-BR" dirty="0" smtClean="0"/>
              <a:t>-é   V</a:t>
            </a:r>
            <a:r>
              <a:rPr lang="pt-BR" u="sng" dirty="0" smtClean="0"/>
              <a:t>é</a:t>
            </a:r>
            <a:r>
              <a:rPr lang="pt-BR" dirty="0" smtClean="0"/>
              <a:t>dís        </a:t>
            </a:r>
            <a:r>
              <a:rPr lang="pt-BR" dirty="0" smtClean="0">
                <a:hlinkClick r:id="rId28" tooltip="M (lettre)"/>
              </a:rPr>
              <a:t>M</a:t>
            </a:r>
            <a:r>
              <a:rPr lang="pt-BR" dirty="0" smtClean="0"/>
              <a:t>-m Már          </a:t>
            </a:r>
            <a:r>
              <a:rPr lang="pt-BR" dirty="0" smtClean="0">
                <a:hlinkClick r:id="rId29" tooltip="Ú"/>
              </a:rPr>
              <a:t>Ú</a:t>
            </a:r>
            <a:r>
              <a:rPr lang="pt-BR" dirty="0" smtClean="0"/>
              <a:t>-ú  Úlfar                                  Q(kú)-q</a:t>
            </a:r>
          </a:p>
          <a:p>
            <a:pPr marL="0" indent="0">
              <a:buNone/>
            </a:pPr>
            <a:r>
              <a:rPr lang="pt-BR" dirty="0" smtClean="0">
                <a:hlinkClick r:id="rId30" tooltip="F (lettre)"/>
              </a:rPr>
              <a:t>F</a:t>
            </a:r>
            <a:r>
              <a:rPr lang="pt-BR" dirty="0" smtClean="0"/>
              <a:t>-f    Freyja       </a:t>
            </a:r>
            <a:r>
              <a:rPr lang="pt-BR" dirty="0" smtClean="0">
                <a:hlinkClick r:id="rId31" tooltip="N (lettre)"/>
              </a:rPr>
              <a:t>N</a:t>
            </a:r>
            <a:r>
              <a:rPr lang="pt-BR" dirty="0" smtClean="0"/>
              <a:t>-n  Natan       </a:t>
            </a:r>
            <a:r>
              <a:rPr lang="pt-BR" dirty="0" smtClean="0">
                <a:hlinkClick r:id="rId32" tooltip="V (lettre)"/>
              </a:rPr>
              <a:t>V</a:t>
            </a:r>
            <a:r>
              <a:rPr lang="pt-BR" dirty="0" smtClean="0"/>
              <a:t>-v   Vala                                   W(tvöfalt vaff)-w</a:t>
            </a:r>
          </a:p>
          <a:p>
            <a:pPr marL="0" indent="0">
              <a:buNone/>
            </a:pPr>
            <a:r>
              <a:rPr lang="pt-BR" dirty="0" smtClean="0">
                <a:hlinkClick r:id="rId33" tooltip="G (lettre)"/>
              </a:rPr>
              <a:t>G</a:t>
            </a:r>
            <a:r>
              <a:rPr lang="pt-BR" dirty="0" smtClean="0"/>
              <a:t>-g  Gunni        </a:t>
            </a:r>
            <a:r>
              <a:rPr lang="pt-BR" dirty="0" smtClean="0">
                <a:hlinkClick r:id="rId34" tooltip="O (lettre)"/>
              </a:rPr>
              <a:t>O</a:t>
            </a:r>
            <a:r>
              <a:rPr lang="pt-BR" dirty="0" smtClean="0"/>
              <a:t>-o  Olga         </a:t>
            </a:r>
            <a:r>
              <a:rPr lang="pt-BR" dirty="0"/>
              <a:t> </a:t>
            </a:r>
            <a:r>
              <a:rPr lang="pt-BR" dirty="0" smtClean="0">
                <a:hlinkClick r:id="rId35" tooltip="X (lettre)"/>
              </a:rPr>
              <a:t>X</a:t>
            </a:r>
            <a:r>
              <a:rPr lang="pt-BR" dirty="0" smtClean="0"/>
              <a:t> -x  A</a:t>
            </a:r>
            <a:r>
              <a:rPr lang="pt-BR" u="sng" dirty="0" smtClean="0"/>
              <a:t>x</a:t>
            </a:r>
            <a:r>
              <a:rPr lang="pt-BR" dirty="0" smtClean="0"/>
              <a:t>el                                   Z(seta)-z</a:t>
            </a:r>
          </a:p>
          <a:p>
            <a:pPr marL="0" indent="0">
              <a:buNone/>
            </a:pPr>
            <a:r>
              <a:rPr lang="pt-BR" dirty="0"/>
              <a:t> </a:t>
            </a:r>
            <a:r>
              <a:rPr lang="pt-BR" dirty="0" smtClean="0"/>
              <a:t>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441965"/>
            <a:ext cx="6096000" cy="1984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s-I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s-I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s-I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s-I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s-I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Ísl.staf.og ísl.nöf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9639300" y="483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7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Skrifaðu orðin í réttri röð.  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 smtClean="0"/>
              <a:t>1. </a:t>
            </a:r>
            <a:r>
              <a:rPr lang="is-IS" dirty="0" smtClean="0"/>
              <a:t>______________________                       </a:t>
            </a:r>
            <a:r>
              <a:rPr lang="is-IS" dirty="0" smtClean="0"/>
              <a:t>Ísland - Pólland -Tæland -  Reykjavík</a:t>
            </a:r>
          </a:p>
          <a:p>
            <a:pPr marL="0" indent="0">
              <a:buNone/>
            </a:pPr>
            <a:r>
              <a:rPr lang="is-IS" dirty="0" smtClean="0"/>
              <a:t>2. ______________________                       Akureyri – England – Grindavík – Höfn</a:t>
            </a:r>
          </a:p>
          <a:p>
            <a:pPr marL="0" indent="0">
              <a:buNone/>
            </a:pPr>
            <a:r>
              <a:rPr lang="is-IS" dirty="0" smtClean="0"/>
              <a:t>3. ______________________                       Spánn - Holland</a:t>
            </a:r>
          </a:p>
          <a:p>
            <a:pPr marL="0" indent="0">
              <a:buNone/>
            </a:pPr>
            <a:r>
              <a:rPr lang="is-IS" dirty="0" smtClean="0"/>
              <a:t>4. ______________________</a:t>
            </a:r>
          </a:p>
          <a:p>
            <a:pPr marL="0" indent="0">
              <a:buNone/>
            </a:pPr>
            <a:r>
              <a:rPr lang="is-IS" dirty="0" smtClean="0"/>
              <a:t>5. ______________________</a:t>
            </a:r>
          </a:p>
          <a:p>
            <a:pPr marL="0" indent="0">
              <a:buNone/>
            </a:pPr>
            <a:r>
              <a:rPr lang="is-IS" dirty="0" smtClean="0"/>
              <a:t>6. </a:t>
            </a:r>
            <a:r>
              <a:rPr lang="is-IS" dirty="0" smtClean="0"/>
              <a:t>______________________                       </a:t>
            </a:r>
            <a:endParaRPr lang="is-IS" dirty="0"/>
          </a:p>
          <a:p>
            <a:pPr marL="0" indent="0">
              <a:buNone/>
            </a:pPr>
            <a:r>
              <a:rPr lang="is-IS" dirty="0" smtClean="0"/>
              <a:t>7. </a:t>
            </a:r>
            <a:r>
              <a:rPr lang="is-IS" dirty="0" smtClean="0"/>
              <a:t>______________________                   Kennari stafar fyrir nemendur nöfn landanna.</a:t>
            </a:r>
            <a:endParaRPr lang="is-IS" dirty="0" smtClean="0"/>
          </a:p>
          <a:p>
            <a:pPr marL="0" indent="0">
              <a:buNone/>
            </a:pPr>
            <a:r>
              <a:rPr lang="is-IS" dirty="0" smtClean="0"/>
              <a:t>8. </a:t>
            </a:r>
            <a:r>
              <a:rPr lang="is-IS" dirty="0" smtClean="0"/>
              <a:t>______________________                   (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teacher</a:t>
            </a:r>
            <a:r>
              <a:rPr lang="is-IS" dirty="0" smtClean="0"/>
              <a:t> </a:t>
            </a:r>
            <a:r>
              <a:rPr lang="is-IS" dirty="0" err="1" smtClean="0"/>
              <a:t>will</a:t>
            </a:r>
            <a:r>
              <a:rPr lang="is-IS" dirty="0" smtClean="0"/>
              <a:t> spell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names</a:t>
            </a:r>
            <a:r>
              <a:rPr lang="is-IS" dirty="0"/>
              <a:t>)</a:t>
            </a:r>
            <a:r>
              <a:rPr lang="is-IS" dirty="0" smtClean="0"/>
              <a:t>    </a:t>
            </a:r>
            <a:endParaRPr lang="is-IS" dirty="0" smtClean="0"/>
          </a:p>
          <a:p>
            <a:pPr marL="0" indent="0">
              <a:buNone/>
            </a:pPr>
            <a:r>
              <a:rPr lang="is-IS" dirty="0" smtClean="0"/>
              <a:t>9. ______________________</a:t>
            </a:r>
          </a:p>
          <a:p>
            <a:pPr marL="0" indent="0">
              <a:buNone/>
            </a:pPr>
            <a:r>
              <a:rPr lang="is-IS" dirty="0" smtClean="0"/>
              <a:t>10.______________________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788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123</Words>
  <Application>Microsoft Office PowerPoint</Application>
  <PresentationFormat>Widescreen</PresentationFormat>
  <Paragraphs>28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Alphabet – Stafrófið</vt:lpstr>
      <vt:lpstr>PowerPoint Presentation</vt:lpstr>
      <vt:lpstr>          Íslenskir stafir og íslensk nöfn   </vt:lpstr>
      <vt:lpstr>Skrifaðu orðin í réttri röð.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Alpabet – Stafrófið</dc:title>
  <dc:creator>Sveindís Valdimarsdóttir</dc:creator>
  <cp:lastModifiedBy>Sveindís Valdimarsdóttir</cp:lastModifiedBy>
  <cp:revision>34</cp:revision>
  <dcterms:created xsi:type="dcterms:W3CDTF">2015-09-28T15:29:39Z</dcterms:created>
  <dcterms:modified xsi:type="dcterms:W3CDTF">2016-03-11T15:33:11Z</dcterms:modified>
</cp:coreProperties>
</file>