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9" r:id="rId5"/>
    <p:sldId id="257" r:id="rId6"/>
    <p:sldId id="269" r:id="rId7"/>
    <p:sldId id="274" r:id="rId8"/>
    <p:sldId id="275"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28.01.2016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28.01.2016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28.01.2016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28.01.2016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28.01.2016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28.01.2016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28.01.2016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28.01.2016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28.01.2016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28.01.2016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28.01.2016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28.01.2016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marc@jacobs.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mailto:kierownik@praca.gov.pl" TargetMode="External"/><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hyperlink" Target="mailto:ela@wp.pl"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smtClean="0"/>
              <a:t>Dane kontaktowe</a:t>
            </a:r>
            <a:endParaRPr lang="pl-PL" sz="54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fab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V="1">
            <a:off x="4593691" y="1215479"/>
            <a:ext cx="127542" cy="127542"/>
          </a:xfrm>
          <a:prstGeom prst="rect">
            <a:avLst/>
          </a:prstGeom>
        </p:spPr>
      </p:pic>
      <p:sp>
        <p:nvSpPr>
          <p:cNvPr id="12" name="Prostokąt 11"/>
          <p:cNvSpPr/>
          <p:nvPr/>
        </p:nvSpPr>
        <p:spPr>
          <a:xfrm>
            <a:off x="4593691" y="199816"/>
            <a:ext cx="2513829"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Alfabet</a:t>
            </a:r>
          </a:p>
        </p:txBody>
      </p:sp>
      <p:sp>
        <p:nvSpPr>
          <p:cNvPr id="15" name="Prostokąt 14"/>
          <p:cNvSpPr/>
          <p:nvPr/>
        </p:nvSpPr>
        <p:spPr>
          <a:xfrm>
            <a:off x="126016" y="1406250"/>
            <a:ext cx="11926389" cy="1754326"/>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Ą  B  C  Ć  D  E  Ę  F  G  H  I  J  K  L  Ł  M  N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Ń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O  Ó  P  R  S  Ś  T  U  W  Y  Z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Ź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Ż</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8" name="Prostokąt 17"/>
          <p:cNvSpPr/>
          <p:nvPr/>
        </p:nvSpPr>
        <p:spPr>
          <a:xfrm>
            <a:off x="126016" y="3583955"/>
            <a:ext cx="4290417"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SAMOGŁOSKI</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7107520" y="3368377"/>
            <a:ext cx="4769131"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SPÓŁGŁOSKI</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9" name="Prostokąt 18"/>
          <p:cNvSpPr/>
          <p:nvPr/>
        </p:nvSpPr>
        <p:spPr>
          <a:xfrm>
            <a:off x="136110" y="4507285"/>
            <a:ext cx="4290417" cy="1754326"/>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Ą  E  Ę I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Ó   U   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0" name="Prostokąt 19"/>
          <p:cNvSpPr/>
          <p:nvPr/>
        </p:nvSpPr>
        <p:spPr>
          <a:xfrm>
            <a:off x="6426926" y="4291707"/>
            <a:ext cx="5429537" cy="2585323"/>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  C  Ć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  F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  K  L  Ł  M</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Ń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  R  S  Ś  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Z  Ź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Ż</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033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 presetClass="mediacall" presetSubtype="0" fill="hold" nodeType="afterEffect">
                                  <p:stCondLst>
                                    <p:cond delay="0"/>
                                  </p:stCondLst>
                                  <p:childTnLst>
                                    <p:cmd type="call" cmd="playFrom(0.0)">
                                      <p:cBhvr>
                                        <p:cTn id="42" dur="644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2"/>
                </p:tgtEl>
              </p:cMediaNode>
            </p:audio>
          </p:childTnLst>
        </p:cTn>
      </p:par>
    </p:tnLst>
    <p:bldLst>
      <p:bldP spid="12" grpId="0"/>
      <p:bldP spid="15" grpId="0"/>
      <p:bldP spid="18" grpId="0"/>
      <p:bldP spid="14"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wuznak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70972" y="1084217"/>
            <a:ext cx="58716" cy="58716"/>
          </a:xfrm>
          <a:prstGeom prst="rect">
            <a:avLst/>
          </a:prstGeom>
        </p:spPr>
      </p:pic>
      <p:sp>
        <p:nvSpPr>
          <p:cNvPr id="12" name="Prostokąt 11"/>
          <p:cNvSpPr/>
          <p:nvPr/>
        </p:nvSpPr>
        <p:spPr>
          <a:xfrm>
            <a:off x="3936204" y="199816"/>
            <a:ext cx="3828804"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DWUZNAKI</a:t>
            </a:r>
          </a:p>
        </p:txBody>
      </p:sp>
      <p:sp>
        <p:nvSpPr>
          <p:cNvPr id="18" name="Prostokąt 17"/>
          <p:cNvSpPr/>
          <p:nvPr/>
        </p:nvSpPr>
        <p:spPr>
          <a:xfrm>
            <a:off x="2336059" y="1502932"/>
            <a:ext cx="1088829"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Prostokąt 7"/>
          <p:cNvSpPr/>
          <p:nvPr/>
        </p:nvSpPr>
        <p:spPr>
          <a:xfrm>
            <a:off x="1633045" y="3395861"/>
            <a:ext cx="8435130"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LITEROWANIE PO POLSKU</a:t>
            </a:r>
          </a:p>
        </p:txBody>
      </p:sp>
      <p:sp>
        <p:nvSpPr>
          <p:cNvPr id="9" name="Prostokąt 8"/>
          <p:cNvSpPr/>
          <p:nvPr/>
        </p:nvSpPr>
        <p:spPr>
          <a:xfrm>
            <a:off x="3713300" y="4411524"/>
            <a:ext cx="5023556" cy="1938992"/>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jak ANNA</a:t>
            </a:r>
          </a:p>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 jak BARBARA</a:t>
            </a:r>
          </a:p>
        </p:txBody>
      </p:sp>
      <p:sp>
        <p:nvSpPr>
          <p:cNvPr id="11" name="Prostokąt 10"/>
          <p:cNvSpPr/>
          <p:nvPr/>
        </p:nvSpPr>
        <p:spPr>
          <a:xfrm>
            <a:off x="3581902" y="1502932"/>
            <a:ext cx="1088829"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CZ</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4818517" y="1502932"/>
            <a:ext cx="1088829"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DZ</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Prostokąt 15"/>
          <p:cNvSpPr/>
          <p:nvPr/>
        </p:nvSpPr>
        <p:spPr>
          <a:xfrm>
            <a:off x="6064360" y="1502932"/>
            <a:ext cx="1088829" cy="923330"/>
          </a:xfrm>
          <a:prstGeom prst="rect">
            <a:avLst/>
          </a:prstGeom>
          <a:noFill/>
        </p:spPr>
        <p:txBody>
          <a:bodyPr wrap="square" lIns="91440" tIns="45720" rIns="91440" bIns="45720">
            <a:spAutoFit/>
          </a:bodyPr>
          <a:lstStyle/>
          <a:p>
            <a:pPr algn="just"/>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DŹ</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7" name="Prostokąt 16"/>
          <p:cNvSpPr/>
          <p:nvPr/>
        </p:nvSpPr>
        <p:spPr>
          <a:xfrm>
            <a:off x="7297010" y="1482768"/>
            <a:ext cx="1088829" cy="923330"/>
          </a:xfrm>
          <a:prstGeom prst="rect">
            <a:avLst/>
          </a:prstGeom>
          <a:noFill/>
        </p:spPr>
        <p:txBody>
          <a:bodyPr wrap="square" lIns="91440" tIns="45720" rIns="91440" bIns="45720">
            <a:spAutoFit/>
          </a:bodyPr>
          <a:lstStyle/>
          <a:p>
            <a:pPr algn="just"/>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DŻ</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Prostokąt 20"/>
          <p:cNvSpPr/>
          <p:nvPr/>
        </p:nvSpPr>
        <p:spPr>
          <a:xfrm>
            <a:off x="8538239" y="1480672"/>
            <a:ext cx="1088829"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Z</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2" name="Prostokąt 21"/>
          <p:cNvSpPr/>
          <p:nvPr/>
        </p:nvSpPr>
        <p:spPr>
          <a:xfrm>
            <a:off x="9779468" y="1485456"/>
            <a:ext cx="1088829"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Z</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857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1" presetClass="mediacall" presetSubtype="0" fill="hold" nodeType="afterEffect">
                                  <p:stCondLst>
                                    <p:cond delay="0"/>
                                  </p:stCondLst>
                                  <p:childTnLst>
                                    <p:cmd type="call" cmd="playFrom(0.0)">
                                      <p:cBhvr>
                                        <p:cTn id="64" dur="101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5" fill="hold" display="0">
                  <p:stCondLst>
                    <p:cond delay="indefinite"/>
                  </p:stCondLst>
                  <p:endCondLst>
                    <p:cond evt="onStopAudio" delay="0">
                      <p:tgtEl>
                        <p:sldTgt/>
                      </p:tgtEl>
                    </p:cond>
                  </p:endCondLst>
                </p:cTn>
                <p:tgtEl>
                  <p:spTgt spid="2"/>
                </p:tgtEl>
              </p:cMediaNode>
            </p:audio>
          </p:childTnLst>
        </p:cTn>
      </p:par>
    </p:tnLst>
    <p:bldLst>
      <p:bldP spid="12" grpId="0"/>
      <p:bldP spid="18" grpId="0"/>
      <p:bldP spid="8" grpId="0"/>
      <p:bldP spid="9" grpId="0"/>
      <p:bldP spid="11" grpId="0"/>
      <p:bldP spid="13" grpId="0"/>
      <p:bldP spid="16" grpId="0"/>
      <p:bldP spid="17"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łamać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79473" y="4071100"/>
            <a:ext cx="609600" cy="609600"/>
          </a:xfrm>
          <a:prstGeom prst="rect">
            <a:avLst/>
          </a:prstGeom>
        </p:spPr>
      </p:pic>
      <p:sp>
        <p:nvSpPr>
          <p:cNvPr id="2" name="Objaśnienie owalne 1"/>
          <p:cNvSpPr/>
          <p:nvPr/>
        </p:nvSpPr>
        <p:spPr>
          <a:xfrm>
            <a:off x="1005840" y="785390"/>
            <a:ext cx="3859531" cy="1239353"/>
          </a:xfrm>
          <a:prstGeom prst="wedgeEllipseCallout">
            <a:avLst>
              <a:gd name="adj1" fmla="val 37004"/>
              <a:gd name="adj2" fmla="val 137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7612381" y="670335"/>
            <a:ext cx="3795846" cy="1312165"/>
          </a:xfrm>
          <a:prstGeom prst="wedgeEllipseCallout">
            <a:avLst>
              <a:gd name="adj1" fmla="val -49276"/>
              <a:gd name="adj2" fmla="val 134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8273142" y="899769"/>
            <a:ext cx="2926080" cy="1200329"/>
          </a:xfrm>
          <a:prstGeom prst="rect">
            <a:avLst/>
          </a:prstGeom>
          <a:noFill/>
        </p:spPr>
        <p:txBody>
          <a:bodyPr wrap="square" rtlCol="0">
            <a:spAutoFit/>
          </a:bodyPr>
          <a:lstStyle/>
          <a:p>
            <a:r>
              <a:rPr lang="pl-PL" dirty="0"/>
              <a:t>Król Karol kupił królowej Karolinie korale koloru koralowego.</a:t>
            </a:r>
            <a:br>
              <a:rPr lang="pl-PL" dirty="0"/>
            </a:br>
            <a:endParaRPr lang="pl-PL" dirty="0"/>
          </a:p>
        </p:txBody>
      </p:sp>
      <p:sp>
        <p:nvSpPr>
          <p:cNvPr id="5" name="pole tekstowe 4"/>
          <p:cNvSpPr txBox="1"/>
          <p:nvPr/>
        </p:nvSpPr>
        <p:spPr>
          <a:xfrm>
            <a:off x="1665514" y="1081900"/>
            <a:ext cx="2704012" cy="646331"/>
          </a:xfrm>
          <a:prstGeom prst="rect">
            <a:avLst/>
          </a:prstGeom>
          <a:noFill/>
        </p:spPr>
        <p:txBody>
          <a:bodyPr wrap="square" rtlCol="0">
            <a:spAutoFit/>
          </a:bodyPr>
          <a:lstStyle/>
          <a:p>
            <a:r>
              <a:rPr lang="pl-PL" dirty="0"/>
              <a:t>Stół z powyłamywanymi nogami.</a:t>
            </a:r>
          </a:p>
        </p:txBody>
      </p:sp>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417" y="3327456"/>
            <a:ext cx="3982825" cy="3156389"/>
          </a:xfrm>
          <a:prstGeom prst="rect">
            <a:avLst/>
          </a:prstGeom>
        </p:spPr>
      </p:pic>
      <p:sp>
        <p:nvSpPr>
          <p:cNvPr id="8" name="pole tekstowe 7"/>
          <p:cNvSpPr txBox="1"/>
          <p:nvPr/>
        </p:nvSpPr>
        <p:spPr>
          <a:xfrm>
            <a:off x="3017520" y="95012"/>
            <a:ext cx="6400800" cy="584775"/>
          </a:xfrm>
          <a:prstGeom prst="rect">
            <a:avLst/>
          </a:prstGeom>
          <a:noFill/>
        </p:spPr>
        <p:txBody>
          <a:bodyPr wrap="square" rtlCol="0">
            <a:spAutoFit/>
          </a:bodyPr>
          <a:lstStyle/>
          <a:p>
            <a:pPr algn="ctr"/>
            <a:r>
              <a:rPr lang="pl-PL" sz="3200" b="1" dirty="0" smtClean="0"/>
              <a:t>ŁAMAŃCE JĘZYKOWE</a:t>
            </a:r>
            <a:endParaRPr lang="pl-PL" sz="3200" b="1" dirty="0"/>
          </a:p>
        </p:txBody>
      </p:sp>
      <p:sp>
        <p:nvSpPr>
          <p:cNvPr id="9" name="Objaśnienie owalne 8"/>
          <p:cNvSpPr/>
          <p:nvPr/>
        </p:nvSpPr>
        <p:spPr>
          <a:xfrm>
            <a:off x="8068490" y="3030358"/>
            <a:ext cx="4123510" cy="3453487"/>
          </a:xfrm>
          <a:prstGeom prst="wedgeEllipseCallout">
            <a:avLst>
              <a:gd name="adj1" fmla="val -61331"/>
              <a:gd name="adj2" fmla="val 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8816881" y="3327456"/>
            <a:ext cx="2939690" cy="2862322"/>
          </a:xfrm>
          <a:prstGeom prst="rect">
            <a:avLst/>
          </a:prstGeom>
          <a:noFill/>
        </p:spPr>
        <p:txBody>
          <a:bodyPr wrap="square" rtlCol="0">
            <a:spAutoFit/>
          </a:bodyPr>
          <a:lstStyle/>
          <a:p>
            <a:r>
              <a:rPr lang="pl-PL" dirty="0"/>
              <a:t>Chrząszcz brzmi w trzcinie w Szczebrzeszynie, W szczękach chrząszcza trzeszczy miąższ, Czcza szczypawka czka w Szczecinie, Chrząszcza szczudłem przechrzcił wąż, Strząsa skrzydła z dżdżu, A trzmiel w puszczy, tuż przy Pszczynie, Straszny wszczyna szum...</a:t>
            </a:r>
          </a:p>
        </p:txBody>
      </p:sp>
      <p:sp>
        <p:nvSpPr>
          <p:cNvPr id="11" name="Objaśnienie owalne 10"/>
          <p:cNvSpPr/>
          <p:nvPr/>
        </p:nvSpPr>
        <p:spPr>
          <a:xfrm>
            <a:off x="22588" y="3136547"/>
            <a:ext cx="3859531" cy="1239353"/>
          </a:xfrm>
          <a:prstGeom prst="wedgeEllipseCallout">
            <a:avLst>
              <a:gd name="adj1" fmla="val 45127"/>
              <a:gd name="adj2" fmla="val 56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619942" y="3327456"/>
            <a:ext cx="2843348" cy="923330"/>
          </a:xfrm>
          <a:prstGeom prst="rect">
            <a:avLst/>
          </a:prstGeom>
          <a:noFill/>
        </p:spPr>
        <p:txBody>
          <a:bodyPr wrap="square" rtlCol="0">
            <a:spAutoFit/>
          </a:bodyPr>
          <a:lstStyle/>
          <a:p>
            <a:r>
              <a:rPr lang="pl-PL" dirty="0"/>
              <a:t>Żyła sobie Żyła, a w tej Żyle żyła </a:t>
            </a:r>
            <a:r>
              <a:rPr lang="pl-PL" dirty="0" err="1"/>
              <a:t>żyła</a:t>
            </a:r>
            <a:r>
              <a:rPr lang="pl-PL" dirty="0"/>
              <a:t>, jak tej Żyle pękła żyła, to ta Żyła już nie żyła.</a:t>
            </a:r>
          </a:p>
        </p:txBody>
      </p:sp>
    </p:spTree>
    <p:extLst>
      <p:ext uri="{BB962C8B-B14F-4D97-AF65-F5344CB8AC3E}">
        <p14:creationId xmlns:p14="http://schemas.microsoft.com/office/powerpoint/2010/main" val="31273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113509" y="2134997"/>
            <a:ext cx="285760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  - jeden</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2947278" y="199816"/>
            <a:ext cx="5806653" cy="1938992"/>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Liczebniki główne</a:t>
            </a:r>
          </a:p>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a:t>
            </a:r>
            <a:r>
              <a:rPr lang="pl-PL"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-10</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Prostokąt 5"/>
          <p:cNvSpPr/>
          <p:nvPr/>
        </p:nvSpPr>
        <p:spPr>
          <a:xfrm>
            <a:off x="1113509" y="2922810"/>
            <a:ext cx="2857600"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 dwa</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Prostokąt 6"/>
          <p:cNvSpPr/>
          <p:nvPr/>
        </p:nvSpPr>
        <p:spPr>
          <a:xfrm>
            <a:off x="8319852" y="2134997"/>
            <a:ext cx="285760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  - sześć</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Prostokąt 7"/>
          <p:cNvSpPr/>
          <p:nvPr/>
        </p:nvSpPr>
        <p:spPr>
          <a:xfrm>
            <a:off x="8319852" y="2961531"/>
            <a:ext cx="3293028"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7  - siedem</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Prostokąt 8"/>
          <p:cNvSpPr/>
          <p:nvPr/>
        </p:nvSpPr>
        <p:spPr>
          <a:xfrm>
            <a:off x="1113509" y="3900141"/>
            <a:ext cx="2857600"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 trzy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Prostokąt 9"/>
          <p:cNvSpPr/>
          <p:nvPr/>
        </p:nvSpPr>
        <p:spPr>
          <a:xfrm>
            <a:off x="8319852" y="3927782"/>
            <a:ext cx="3201588"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  - osiem</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Prostokąt 14"/>
          <p:cNvSpPr/>
          <p:nvPr/>
        </p:nvSpPr>
        <p:spPr>
          <a:xfrm>
            <a:off x="8319851" y="4894033"/>
            <a:ext cx="3711040"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9</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 dziewięć</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Prostokąt 15"/>
          <p:cNvSpPr/>
          <p:nvPr/>
        </p:nvSpPr>
        <p:spPr>
          <a:xfrm>
            <a:off x="1113508" y="4840032"/>
            <a:ext cx="3027417"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4  - cztery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7" name="Prostokąt 16"/>
          <p:cNvSpPr/>
          <p:nvPr/>
        </p:nvSpPr>
        <p:spPr>
          <a:xfrm>
            <a:off x="1113509" y="5817363"/>
            <a:ext cx="285760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5  - pięć</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8" name="Prostokąt 17"/>
          <p:cNvSpPr/>
          <p:nvPr/>
        </p:nvSpPr>
        <p:spPr>
          <a:xfrm>
            <a:off x="8319851" y="5860284"/>
            <a:ext cx="4769131"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10  - dziesięć</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9" name="Prostokąt 18"/>
          <p:cNvSpPr/>
          <p:nvPr/>
        </p:nvSpPr>
        <p:spPr>
          <a:xfrm>
            <a:off x="1113509" y="1347184"/>
            <a:ext cx="285760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0  - zero</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P spid="7" grpId="0"/>
      <p:bldP spid="8" grpId="0"/>
      <p:bldP spid="9" grpId="0"/>
      <p:bldP spid="10"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699656" y="241835"/>
            <a:ext cx="6975566" cy="430887"/>
          </a:xfrm>
          <a:prstGeom prst="rect">
            <a:avLst/>
          </a:prstGeom>
          <a:noFill/>
        </p:spPr>
        <p:txBody>
          <a:bodyPr wrap="square" rtlCol="0">
            <a:spAutoFit/>
          </a:bodyPr>
          <a:lstStyle/>
          <a:p>
            <a:pPr algn="ctr"/>
            <a:r>
              <a:rPr lang="pl-PL" sz="2200" b="1" dirty="0" smtClean="0"/>
              <a:t>Formularz rejestracyjny na kurs języka polskiego</a:t>
            </a:r>
            <a:endParaRPr lang="pl-PL" sz="2200" b="1" dirty="0"/>
          </a:p>
        </p:txBody>
      </p:sp>
      <p:graphicFrame>
        <p:nvGraphicFramePr>
          <p:cNvPr id="5" name="Tabela 4"/>
          <p:cNvGraphicFramePr>
            <a:graphicFrameLocks noGrp="1"/>
          </p:cNvGraphicFramePr>
          <p:nvPr>
            <p:extLst>
              <p:ext uri="{D42A27DB-BD31-4B8C-83A1-F6EECF244321}">
                <p14:modId xmlns:p14="http://schemas.microsoft.com/office/powerpoint/2010/main" val="1130835481"/>
              </p:ext>
            </p:extLst>
          </p:nvPr>
        </p:nvGraphicFramePr>
        <p:xfrm>
          <a:off x="1907177" y="1384663"/>
          <a:ext cx="8445862" cy="4006888"/>
        </p:xfrm>
        <a:graphic>
          <a:graphicData uri="http://schemas.openxmlformats.org/drawingml/2006/table">
            <a:tbl>
              <a:tblPr firstRow="1" bandRow="1">
                <a:tableStyleId>{5C22544A-7EE6-4342-B048-85BDC9FD1C3A}</a:tableStyleId>
              </a:tblPr>
              <a:tblGrid>
                <a:gridCol w="4222931">
                  <a:extLst>
                    <a:ext uri="{9D8B030D-6E8A-4147-A177-3AD203B41FA5}">
                      <a16:colId xmlns:a16="http://schemas.microsoft.com/office/drawing/2014/main" val="1782345552"/>
                    </a:ext>
                  </a:extLst>
                </a:gridCol>
                <a:gridCol w="4222931">
                  <a:extLst>
                    <a:ext uri="{9D8B030D-6E8A-4147-A177-3AD203B41FA5}">
                      <a16:colId xmlns:a16="http://schemas.microsoft.com/office/drawing/2014/main" val="2151428527"/>
                    </a:ext>
                  </a:extLst>
                </a:gridCol>
              </a:tblGrid>
              <a:tr h="518622">
                <a:tc>
                  <a:txBody>
                    <a:bodyPr/>
                    <a:lstStyle/>
                    <a:p>
                      <a:r>
                        <a:rPr lang="pl-PL" dirty="0" smtClean="0">
                          <a:solidFill>
                            <a:schemeClr val="tx1"/>
                          </a:solidFill>
                        </a:rPr>
                        <a:t>Imię</a:t>
                      </a:r>
                      <a:r>
                        <a:rPr lang="pl-PL" baseline="0" dirty="0" smtClean="0">
                          <a:solidFill>
                            <a:schemeClr val="tx1"/>
                          </a:solidFill>
                        </a:rPr>
                        <a:t> i nazwisko</a:t>
                      </a:r>
                      <a:endParaRPr lang="pl-PL" dirty="0">
                        <a:solidFill>
                          <a:schemeClr val="tx1"/>
                        </a:solidFill>
                      </a:endParaRPr>
                    </a:p>
                  </a:txBody>
                  <a:tcPr>
                    <a:solidFill>
                      <a:schemeClr val="accent3">
                        <a:lumMod val="40000"/>
                        <a:lumOff val="60000"/>
                      </a:schemeClr>
                    </a:solidFill>
                  </a:tcPr>
                </a:tc>
                <a:tc>
                  <a:txBody>
                    <a:bodyPr/>
                    <a:lstStyle/>
                    <a:p>
                      <a:r>
                        <a:rPr lang="pl-PL" dirty="0" smtClean="0">
                          <a:solidFill>
                            <a:schemeClr val="tx1"/>
                          </a:solidFill>
                        </a:rPr>
                        <a:t>Marco Rodriguez</a:t>
                      </a:r>
                      <a:r>
                        <a:rPr lang="pl-PL" baseline="0" dirty="0" smtClean="0">
                          <a:solidFill>
                            <a:schemeClr val="tx1"/>
                          </a:solidFill>
                        </a:rPr>
                        <a:t> Pereira</a:t>
                      </a:r>
                      <a:endParaRPr lang="pl-PL"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2507427596"/>
                  </a:ext>
                </a:extLst>
              </a:tr>
              <a:tr h="895156">
                <a:tc>
                  <a:txBody>
                    <a:bodyPr/>
                    <a:lstStyle/>
                    <a:p>
                      <a:r>
                        <a:rPr lang="pl-PL" dirty="0" smtClean="0"/>
                        <a:t>Adres</a:t>
                      </a:r>
                      <a:r>
                        <a:rPr lang="pl-PL" baseline="0" dirty="0" smtClean="0"/>
                        <a:t> zamieszkania</a:t>
                      </a:r>
                    </a:p>
                    <a:p>
                      <a:r>
                        <a:rPr lang="pl-PL" baseline="0" dirty="0" smtClean="0"/>
                        <a:t>Kod pocztowy</a:t>
                      </a:r>
                      <a:endParaRPr lang="pl-PL" dirty="0"/>
                    </a:p>
                  </a:txBody>
                  <a:tcPr>
                    <a:solidFill>
                      <a:schemeClr val="accent3">
                        <a:lumMod val="40000"/>
                        <a:lumOff val="60000"/>
                      </a:schemeClr>
                    </a:solidFill>
                  </a:tcPr>
                </a:tc>
                <a:tc>
                  <a:txBody>
                    <a:bodyPr/>
                    <a:lstStyle/>
                    <a:p>
                      <a:r>
                        <a:rPr lang="pl-PL" dirty="0" smtClean="0"/>
                        <a:t>Ul. Słoneczna 15/33, </a:t>
                      </a:r>
                    </a:p>
                    <a:p>
                      <a:r>
                        <a:rPr lang="pl-PL" dirty="0" smtClean="0"/>
                        <a:t>00-231 Warszawa</a:t>
                      </a:r>
                      <a:endParaRPr lang="pl-PL" dirty="0"/>
                    </a:p>
                  </a:txBody>
                  <a:tcPr>
                    <a:solidFill>
                      <a:schemeClr val="accent3">
                        <a:lumMod val="40000"/>
                        <a:lumOff val="60000"/>
                      </a:schemeClr>
                    </a:solidFill>
                  </a:tcPr>
                </a:tc>
                <a:extLst>
                  <a:ext uri="{0D108BD9-81ED-4DB2-BD59-A6C34878D82A}">
                    <a16:rowId xmlns:a16="http://schemas.microsoft.com/office/drawing/2014/main" val="1273678533"/>
                  </a:ext>
                </a:extLst>
              </a:tr>
              <a:tr h="518622">
                <a:tc>
                  <a:txBody>
                    <a:bodyPr/>
                    <a:lstStyle/>
                    <a:p>
                      <a:r>
                        <a:rPr lang="pl-PL" dirty="0" smtClean="0"/>
                        <a:t>Numer telefonu</a:t>
                      </a:r>
                      <a:endParaRPr lang="pl-PL" dirty="0"/>
                    </a:p>
                  </a:txBody>
                  <a:tcPr>
                    <a:solidFill>
                      <a:schemeClr val="accent3">
                        <a:lumMod val="40000"/>
                        <a:lumOff val="60000"/>
                      </a:schemeClr>
                    </a:solidFill>
                  </a:tcPr>
                </a:tc>
                <a:tc>
                  <a:txBody>
                    <a:bodyPr/>
                    <a:lstStyle/>
                    <a:p>
                      <a:r>
                        <a:rPr lang="pl-PL" dirty="0" smtClean="0"/>
                        <a:t>+48</a:t>
                      </a:r>
                      <a:r>
                        <a:rPr lang="pl-PL" baseline="0" dirty="0" smtClean="0"/>
                        <a:t> 500 625 750</a:t>
                      </a:r>
                      <a:endParaRPr lang="pl-PL" dirty="0"/>
                    </a:p>
                  </a:txBody>
                  <a:tcPr>
                    <a:solidFill>
                      <a:schemeClr val="accent3">
                        <a:lumMod val="40000"/>
                        <a:lumOff val="60000"/>
                      </a:schemeClr>
                    </a:solidFill>
                  </a:tcPr>
                </a:tc>
                <a:extLst>
                  <a:ext uri="{0D108BD9-81ED-4DB2-BD59-A6C34878D82A}">
                    <a16:rowId xmlns:a16="http://schemas.microsoft.com/office/drawing/2014/main" val="2781473554"/>
                  </a:ext>
                </a:extLst>
              </a:tr>
              <a:tr h="518622">
                <a:tc>
                  <a:txBody>
                    <a:bodyPr/>
                    <a:lstStyle/>
                    <a:p>
                      <a:r>
                        <a:rPr lang="pl-PL" dirty="0" smtClean="0"/>
                        <a:t>Adres</a:t>
                      </a:r>
                      <a:r>
                        <a:rPr lang="pl-PL" baseline="0" dirty="0" smtClean="0"/>
                        <a:t> e-mail</a:t>
                      </a:r>
                      <a:endParaRPr lang="pl-PL" dirty="0"/>
                    </a:p>
                  </a:txBody>
                  <a:tcPr>
                    <a:solidFill>
                      <a:schemeClr val="accent3">
                        <a:lumMod val="40000"/>
                        <a:lumOff val="60000"/>
                      </a:schemeClr>
                    </a:solidFill>
                  </a:tcPr>
                </a:tc>
                <a:tc>
                  <a:txBody>
                    <a:bodyPr/>
                    <a:lstStyle/>
                    <a:p>
                      <a:r>
                        <a:rPr lang="pl-PL" dirty="0" smtClean="0">
                          <a:hlinkClick r:id="rId2"/>
                        </a:rPr>
                        <a:t>marc@jacobs.com</a:t>
                      </a:r>
                      <a:endParaRPr lang="pl-PL" dirty="0" smtClean="0"/>
                    </a:p>
                  </a:txBody>
                  <a:tcPr>
                    <a:solidFill>
                      <a:schemeClr val="accent3">
                        <a:lumMod val="40000"/>
                        <a:lumOff val="60000"/>
                      </a:schemeClr>
                    </a:solidFill>
                  </a:tcPr>
                </a:tc>
                <a:extLst>
                  <a:ext uri="{0D108BD9-81ED-4DB2-BD59-A6C34878D82A}">
                    <a16:rowId xmlns:a16="http://schemas.microsoft.com/office/drawing/2014/main" val="2527108284"/>
                  </a:ext>
                </a:extLst>
              </a:tr>
              <a:tr h="518622">
                <a:tc>
                  <a:txBody>
                    <a:bodyPr/>
                    <a:lstStyle/>
                    <a:p>
                      <a:r>
                        <a:rPr lang="pl-PL" dirty="0" smtClean="0"/>
                        <a:t>Wiek:</a:t>
                      </a:r>
                      <a:endParaRPr lang="pl-PL" dirty="0"/>
                    </a:p>
                  </a:txBody>
                  <a:tcPr>
                    <a:solidFill>
                      <a:schemeClr val="accent3">
                        <a:lumMod val="40000"/>
                        <a:lumOff val="60000"/>
                      </a:schemeClr>
                    </a:solidFill>
                  </a:tcPr>
                </a:tc>
                <a:tc>
                  <a:txBody>
                    <a:bodyPr/>
                    <a:lstStyle/>
                    <a:p>
                      <a:r>
                        <a:rPr lang="pl-PL" dirty="0" smtClean="0"/>
                        <a:t>35</a:t>
                      </a:r>
                      <a:endParaRPr lang="pl-PL" dirty="0"/>
                    </a:p>
                  </a:txBody>
                  <a:tcPr>
                    <a:solidFill>
                      <a:schemeClr val="accent3">
                        <a:lumMod val="40000"/>
                        <a:lumOff val="60000"/>
                      </a:schemeClr>
                    </a:solidFill>
                  </a:tcPr>
                </a:tc>
                <a:extLst>
                  <a:ext uri="{0D108BD9-81ED-4DB2-BD59-A6C34878D82A}">
                    <a16:rowId xmlns:a16="http://schemas.microsoft.com/office/drawing/2014/main" val="3299723492"/>
                  </a:ext>
                </a:extLst>
              </a:tr>
              <a:tr h="518622">
                <a:tc>
                  <a:txBody>
                    <a:bodyPr/>
                    <a:lstStyle/>
                    <a:p>
                      <a:r>
                        <a:rPr lang="pl-PL" dirty="0" smtClean="0"/>
                        <a:t>Narodowość</a:t>
                      </a:r>
                      <a:endParaRPr lang="pl-PL" dirty="0"/>
                    </a:p>
                  </a:txBody>
                  <a:tcPr>
                    <a:solidFill>
                      <a:schemeClr val="accent3">
                        <a:lumMod val="40000"/>
                        <a:lumOff val="60000"/>
                      </a:schemeClr>
                    </a:solidFill>
                  </a:tcPr>
                </a:tc>
                <a:tc>
                  <a:txBody>
                    <a:bodyPr/>
                    <a:lstStyle/>
                    <a:p>
                      <a:r>
                        <a:rPr lang="pl-PL" dirty="0" smtClean="0"/>
                        <a:t>Hiszpan</a:t>
                      </a:r>
                      <a:endParaRPr lang="pl-PL" dirty="0"/>
                    </a:p>
                  </a:txBody>
                  <a:tcPr>
                    <a:solidFill>
                      <a:schemeClr val="accent3">
                        <a:lumMod val="40000"/>
                        <a:lumOff val="60000"/>
                      </a:schemeClr>
                    </a:solidFill>
                  </a:tcPr>
                </a:tc>
                <a:extLst>
                  <a:ext uri="{0D108BD9-81ED-4DB2-BD59-A6C34878D82A}">
                    <a16:rowId xmlns:a16="http://schemas.microsoft.com/office/drawing/2014/main" val="917580310"/>
                  </a:ext>
                </a:extLst>
              </a:tr>
              <a:tr h="518622">
                <a:tc>
                  <a:txBody>
                    <a:bodyPr/>
                    <a:lstStyle/>
                    <a:p>
                      <a:r>
                        <a:rPr lang="pl-PL" dirty="0" smtClean="0"/>
                        <a:t>Poziom znajomości języka polskiego</a:t>
                      </a:r>
                      <a:endParaRPr lang="pl-PL" dirty="0"/>
                    </a:p>
                  </a:txBody>
                  <a:tcPr>
                    <a:solidFill>
                      <a:schemeClr val="accent3">
                        <a:lumMod val="40000"/>
                        <a:lumOff val="60000"/>
                      </a:schemeClr>
                    </a:solidFill>
                  </a:tcPr>
                </a:tc>
                <a:tc>
                  <a:txBody>
                    <a:bodyPr/>
                    <a:lstStyle/>
                    <a:p>
                      <a:r>
                        <a:rPr lang="pl-PL" dirty="0" smtClean="0"/>
                        <a:t>A1</a:t>
                      </a:r>
                      <a:endParaRPr lang="pl-PL" dirty="0"/>
                    </a:p>
                  </a:txBody>
                  <a:tcPr>
                    <a:solidFill>
                      <a:schemeClr val="accent3">
                        <a:lumMod val="40000"/>
                        <a:lumOff val="60000"/>
                      </a:schemeClr>
                    </a:solidFill>
                  </a:tcPr>
                </a:tc>
                <a:extLst>
                  <a:ext uri="{0D108BD9-81ED-4DB2-BD59-A6C34878D82A}">
                    <a16:rowId xmlns:a16="http://schemas.microsoft.com/office/drawing/2014/main" val="4068833235"/>
                  </a:ext>
                </a:extLst>
              </a:tr>
            </a:tbl>
          </a:graphicData>
        </a:graphic>
      </p:graphicFrame>
    </p:spTree>
    <p:extLst>
      <p:ext uri="{BB962C8B-B14F-4D97-AF65-F5344CB8AC3E}">
        <p14:creationId xmlns:p14="http://schemas.microsoft.com/office/powerpoint/2010/main" val="166775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r telefon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39742" y="2892015"/>
            <a:ext cx="609600" cy="609600"/>
          </a:xfrm>
          <a:prstGeom prst="rect">
            <a:avLst/>
          </a:prstGeom>
        </p:spPr>
      </p:pic>
      <p:sp>
        <p:nvSpPr>
          <p:cNvPr id="2" name="Objaśnienie owalne 1"/>
          <p:cNvSpPr/>
          <p:nvPr/>
        </p:nvSpPr>
        <p:spPr>
          <a:xfrm>
            <a:off x="223158" y="58782"/>
            <a:ext cx="3826328" cy="1156064"/>
          </a:xfrm>
          <a:prstGeom prst="wedgeEllipseCallout">
            <a:avLst>
              <a:gd name="adj1" fmla="val -18685"/>
              <a:gd name="adj2" fmla="val 878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3573034" y="809897"/>
            <a:ext cx="2887434" cy="1057771"/>
          </a:xfrm>
          <a:prstGeom prst="wedgeEllipseCallout">
            <a:avLst>
              <a:gd name="adj1" fmla="val -57800"/>
              <a:gd name="adj2" fmla="val 74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136436" y="1036580"/>
            <a:ext cx="2251301" cy="646331"/>
          </a:xfrm>
          <a:prstGeom prst="rect">
            <a:avLst/>
          </a:prstGeom>
          <a:noFill/>
        </p:spPr>
        <p:txBody>
          <a:bodyPr wrap="square" rtlCol="0">
            <a:spAutoFit/>
          </a:bodyPr>
          <a:lstStyle/>
          <a:p>
            <a:r>
              <a:rPr lang="pl-PL" dirty="0" smtClean="0"/>
              <a:t>Mój numer telefonu to 500 625 750 </a:t>
            </a:r>
            <a:endParaRPr lang="pl-PL" dirty="0"/>
          </a:p>
        </p:txBody>
      </p:sp>
      <p:sp>
        <p:nvSpPr>
          <p:cNvPr id="5" name="pole tekstowe 4"/>
          <p:cNvSpPr txBox="1"/>
          <p:nvPr/>
        </p:nvSpPr>
        <p:spPr>
          <a:xfrm>
            <a:off x="796291" y="440565"/>
            <a:ext cx="2704012" cy="369332"/>
          </a:xfrm>
          <a:prstGeom prst="rect">
            <a:avLst/>
          </a:prstGeom>
          <a:noFill/>
        </p:spPr>
        <p:txBody>
          <a:bodyPr wrap="square" rtlCol="0">
            <a:spAutoFit/>
          </a:bodyPr>
          <a:lstStyle/>
          <a:p>
            <a:r>
              <a:rPr lang="pl-PL" dirty="0" smtClean="0"/>
              <a:t>Jaki masz numer telefonu?</a:t>
            </a:r>
            <a:endParaRPr lang="pl-PL" dirty="0"/>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1344" y="1710622"/>
            <a:ext cx="2373905" cy="2865057"/>
          </a:xfrm>
          <a:prstGeom prst="rect">
            <a:avLst/>
          </a:prstGeom>
        </p:spPr>
      </p:pic>
      <p:sp>
        <p:nvSpPr>
          <p:cNvPr id="8" name="Objaśnienie owalne 7"/>
          <p:cNvSpPr/>
          <p:nvPr/>
        </p:nvSpPr>
        <p:spPr>
          <a:xfrm>
            <a:off x="5468847" y="2040751"/>
            <a:ext cx="2767830" cy="1156064"/>
          </a:xfrm>
          <a:prstGeom prst="wedgeEllipseCallout">
            <a:avLst>
              <a:gd name="adj1" fmla="val 51414"/>
              <a:gd name="adj2" fmla="val 126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bjaśnienie owalne 8"/>
          <p:cNvSpPr/>
          <p:nvPr/>
        </p:nvSpPr>
        <p:spPr>
          <a:xfrm>
            <a:off x="9242517" y="2260943"/>
            <a:ext cx="2853690" cy="1064624"/>
          </a:xfrm>
          <a:prstGeom prst="wedgeEllipseCallout">
            <a:avLst>
              <a:gd name="adj1" fmla="val -44852"/>
              <a:gd name="adj2" fmla="val 126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5715" y="4036423"/>
            <a:ext cx="4099650" cy="2541783"/>
          </a:xfrm>
          <a:prstGeom prst="rect">
            <a:avLst/>
          </a:prstGeom>
        </p:spPr>
      </p:pic>
      <p:sp>
        <p:nvSpPr>
          <p:cNvPr id="11" name="pole tekstowe 10"/>
          <p:cNvSpPr txBox="1"/>
          <p:nvPr/>
        </p:nvSpPr>
        <p:spPr>
          <a:xfrm>
            <a:off x="5906250" y="2295617"/>
            <a:ext cx="2833347" cy="646331"/>
          </a:xfrm>
          <a:prstGeom prst="rect">
            <a:avLst/>
          </a:prstGeom>
          <a:noFill/>
        </p:spPr>
        <p:txBody>
          <a:bodyPr wrap="square" rtlCol="0">
            <a:spAutoFit/>
          </a:bodyPr>
          <a:lstStyle/>
          <a:p>
            <a:r>
              <a:rPr lang="pl-PL" dirty="0" smtClean="0"/>
              <a:t>Jaki ma pani numer telefonu?</a:t>
            </a:r>
            <a:endParaRPr lang="pl-PL" dirty="0"/>
          </a:p>
        </p:txBody>
      </p:sp>
      <p:sp>
        <p:nvSpPr>
          <p:cNvPr id="12" name="pole tekstowe 11"/>
          <p:cNvSpPr txBox="1"/>
          <p:nvPr/>
        </p:nvSpPr>
        <p:spPr>
          <a:xfrm>
            <a:off x="9745437" y="2470089"/>
            <a:ext cx="2251301" cy="646331"/>
          </a:xfrm>
          <a:prstGeom prst="rect">
            <a:avLst/>
          </a:prstGeom>
          <a:noFill/>
        </p:spPr>
        <p:txBody>
          <a:bodyPr wrap="square" rtlCol="0">
            <a:spAutoFit/>
          </a:bodyPr>
          <a:lstStyle/>
          <a:p>
            <a:r>
              <a:rPr lang="pl-PL" dirty="0" smtClean="0"/>
              <a:t>Mój numer telefonu to 500 625 750 </a:t>
            </a:r>
            <a:endParaRPr lang="pl-PL" dirty="0"/>
          </a:p>
        </p:txBody>
      </p:sp>
    </p:spTree>
    <p:extLst>
      <p:ext uri="{BB962C8B-B14F-4D97-AF65-F5344CB8AC3E}">
        <p14:creationId xmlns:p14="http://schemas.microsoft.com/office/powerpoint/2010/main" val="12123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dres mailow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15052" y="4707853"/>
            <a:ext cx="609600" cy="609600"/>
          </a:xfrm>
          <a:prstGeom prst="rect">
            <a:avLst/>
          </a:prstGeom>
        </p:spPr>
      </p:pic>
      <p:sp>
        <p:nvSpPr>
          <p:cNvPr id="2" name="Objaśnienie owalne 1"/>
          <p:cNvSpPr/>
          <p:nvPr/>
        </p:nvSpPr>
        <p:spPr>
          <a:xfrm>
            <a:off x="223158" y="58782"/>
            <a:ext cx="3826328" cy="1156064"/>
          </a:xfrm>
          <a:prstGeom prst="wedgeEllipseCallout">
            <a:avLst>
              <a:gd name="adj1" fmla="val -18685"/>
              <a:gd name="adj2" fmla="val 878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3573034" y="809897"/>
            <a:ext cx="2887434" cy="1057771"/>
          </a:xfrm>
          <a:prstGeom prst="wedgeEllipseCallout">
            <a:avLst>
              <a:gd name="adj1" fmla="val -57800"/>
              <a:gd name="adj2" fmla="val 74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136436" y="1036580"/>
            <a:ext cx="2251301" cy="646331"/>
          </a:xfrm>
          <a:prstGeom prst="rect">
            <a:avLst/>
          </a:prstGeom>
          <a:noFill/>
        </p:spPr>
        <p:txBody>
          <a:bodyPr wrap="square" rtlCol="0">
            <a:spAutoFit/>
          </a:bodyPr>
          <a:lstStyle/>
          <a:p>
            <a:r>
              <a:rPr lang="pl-PL" dirty="0" smtClean="0"/>
              <a:t>Mój adres mailowy to </a:t>
            </a:r>
            <a:r>
              <a:rPr lang="pl-PL" dirty="0" smtClean="0">
                <a:hlinkClick r:id="rId5"/>
              </a:rPr>
              <a:t>ela@wp.pl</a:t>
            </a:r>
            <a:r>
              <a:rPr lang="pl-PL" dirty="0" smtClean="0"/>
              <a:t> </a:t>
            </a:r>
            <a:endParaRPr lang="pl-PL" dirty="0"/>
          </a:p>
        </p:txBody>
      </p:sp>
      <p:sp>
        <p:nvSpPr>
          <p:cNvPr id="5" name="pole tekstowe 4"/>
          <p:cNvSpPr txBox="1"/>
          <p:nvPr/>
        </p:nvSpPr>
        <p:spPr>
          <a:xfrm>
            <a:off x="796291" y="440565"/>
            <a:ext cx="2704012" cy="369332"/>
          </a:xfrm>
          <a:prstGeom prst="rect">
            <a:avLst/>
          </a:prstGeom>
          <a:noFill/>
        </p:spPr>
        <p:txBody>
          <a:bodyPr wrap="square" rtlCol="0">
            <a:spAutoFit/>
          </a:bodyPr>
          <a:lstStyle/>
          <a:p>
            <a:r>
              <a:rPr lang="pl-PL" dirty="0" smtClean="0"/>
              <a:t>Jaki masz adres mailowy?</a:t>
            </a:r>
            <a:endParaRPr lang="pl-PL" dirty="0"/>
          </a:p>
        </p:txBody>
      </p:sp>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61344" y="1710622"/>
            <a:ext cx="2373905" cy="2865057"/>
          </a:xfrm>
          <a:prstGeom prst="rect">
            <a:avLst/>
          </a:prstGeom>
        </p:spPr>
      </p:pic>
      <p:sp>
        <p:nvSpPr>
          <p:cNvPr id="8" name="Objaśnienie owalne 7"/>
          <p:cNvSpPr/>
          <p:nvPr/>
        </p:nvSpPr>
        <p:spPr>
          <a:xfrm>
            <a:off x="5468847" y="2040751"/>
            <a:ext cx="2767830" cy="1156064"/>
          </a:xfrm>
          <a:prstGeom prst="wedgeEllipseCallout">
            <a:avLst>
              <a:gd name="adj1" fmla="val 51414"/>
              <a:gd name="adj2" fmla="val 126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bjaśnienie owalne 8"/>
          <p:cNvSpPr/>
          <p:nvPr/>
        </p:nvSpPr>
        <p:spPr>
          <a:xfrm>
            <a:off x="9242517" y="2260943"/>
            <a:ext cx="2853690" cy="1064624"/>
          </a:xfrm>
          <a:prstGeom prst="wedgeEllipseCallout">
            <a:avLst>
              <a:gd name="adj1" fmla="val -44852"/>
              <a:gd name="adj2" fmla="val 126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5715" y="4036423"/>
            <a:ext cx="4099650" cy="2541783"/>
          </a:xfrm>
          <a:prstGeom prst="rect">
            <a:avLst/>
          </a:prstGeom>
        </p:spPr>
      </p:pic>
      <p:sp>
        <p:nvSpPr>
          <p:cNvPr id="11" name="pole tekstowe 10"/>
          <p:cNvSpPr txBox="1"/>
          <p:nvPr/>
        </p:nvSpPr>
        <p:spPr>
          <a:xfrm>
            <a:off x="5906250" y="2295617"/>
            <a:ext cx="2192721" cy="646331"/>
          </a:xfrm>
          <a:prstGeom prst="rect">
            <a:avLst/>
          </a:prstGeom>
          <a:noFill/>
        </p:spPr>
        <p:txBody>
          <a:bodyPr wrap="square" rtlCol="0">
            <a:spAutoFit/>
          </a:bodyPr>
          <a:lstStyle/>
          <a:p>
            <a:r>
              <a:rPr lang="pl-PL" dirty="0" smtClean="0"/>
              <a:t>Jaki ma pani adres mailowy?</a:t>
            </a:r>
            <a:endParaRPr lang="pl-PL" dirty="0"/>
          </a:p>
        </p:txBody>
      </p:sp>
      <p:sp>
        <p:nvSpPr>
          <p:cNvPr id="12" name="pole tekstowe 11"/>
          <p:cNvSpPr txBox="1"/>
          <p:nvPr/>
        </p:nvSpPr>
        <p:spPr>
          <a:xfrm>
            <a:off x="9392195" y="2470089"/>
            <a:ext cx="2604544" cy="923330"/>
          </a:xfrm>
          <a:prstGeom prst="rect">
            <a:avLst/>
          </a:prstGeom>
          <a:noFill/>
        </p:spPr>
        <p:txBody>
          <a:bodyPr wrap="square" rtlCol="0">
            <a:spAutoFit/>
          </a:bodyPr>
          <a:lstStyle/>
          <a:p>
            <a:r>
              <a:rPr lang="pl-PL" dirty="0" smtClean="0"/>
              <a:t>Mój adres mailowy to </a:t>
            </a:r>
            <a:r>
              <a:rPr lang="pl-PL" dirty="0" smtClean="0">
                <a:hlinkClick r:id="rId8"/>
              </a:rPr>
              <a:t>kierownik@praca.gov.pl</a:t>
            </a:r>
            <a:endParaRPr lang="pl-PL" dirty="0" smtClean="0"/>
          </a:p>
          <a:p>
            <a:r>
              <a:rPr lang="pl-PL" dirty="0" smtClean="0"/>
              <a:t> </a:t>
            </a:r>
            <a:endParaRPr lang="pl-PL" dirty="0"/>
          </a:p>
        </p:txBody>
      </p:sp>
    </p:spTree>
    <p:extLst>
      <p:ext uri="{BB962C8B-B14F-4D97-AF65-F5344CB8AC3E}">
        <p14:creationId xmlns:p14="http://schemas.microsoft.com/office/powerpoint/2010/main" val="14336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336</Words>
  <Application>Microsoft Office PowerPoint</Application>
  <PresentationFormat>Panoramiczny</PresentationFormat>
  <Paragraphs>63</Paragraphs>
  <Slides>8</Slides>
  <Notes>0</Notes>
  <HiddenSlides>0</HiddenSlides>
  <MMClips>5</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67</cp:revision>
  <dcterms:created xsi:type="dcterms:W3CDTF">2016-01-24T17:57:03Z</dcterms:created>
  <dcterms:modified xsi:type="dcterms:W3CDTF">2016-01-27T23:16:19Z</dcterms:modified>
</cp:coreProperties>
</file>