
<file path=[Content_Types].xml><?xml version="1.0" encoding="utf-8"?>
<Types xmlns="http://schemas.openxmlformats.org/package/2006/content-types">
  <Default Extension="png" ContentType="image/png"/>
  <Default Extension="mp3" ContentType="audio/mpe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72" r:id="rId5"/>
    <p:sldId id="263" r:id="rId6"/>
    <p:sldId id="271" r:id="rId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4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1EFA1FE5-37E9-41F1-8D37-2580E1C9C76E}" type="datetimeFigureOut">
              <a:rPr lang="pl-PL" smtClean="0"/>
              <a:t>27.01.2016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1313098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EFA1FE5-37E9-41F1-8D37-2580E1C9C76E}" type="datetimeFigureOut">
              <a:rPr lang="pl-PL" smtClean="0"/>
              <a:t>27.01.2016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04245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EFA1FE5-37E9-41F1-8D37-2580E1C9C76E}" type="datetimeFigureOut">
              <a:rPr lang="pl-PL" smtClean="0"/>
              <a:t>27.01.2016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17531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EFA1FE5-37E9-41F1-8D37-2580E1C9C76E}" type="datetimeFigureOut">
              <a:rPr lang="pl-PL" smtClean="0"/>
              <a:t>27.01.2016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2726237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1EFA1FE5-37E9-41F1-8D37-2580E1C9C76E}" type="datetimeFigureOut">
              <a:rPr lang="pl-PL" smtClean="0"/>
              <a:t>27.01.2016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22341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1EFA1FE5-37E9-41F1-8D37-2580E1C9C76E}" type="datetimeFigureOut">
              <a:rPr lang="pl-PL" smtClean="0"/>
              <a:t>27.01.2016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17068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1EFA1FE5-37E9-41F1-8D37-2580E1C9C76E}" type="datetimeFigureOut">
              <a:rPr lang="pl-PL" smtClean="0"/>
              <a:t>27.01.2016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3427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1EFA1FE5-37E9-41F1-8D37-2580E1C9C76E}" type="datetimeFigureOut">
              <a:rPr lang="pl-PL" smtClean="0"/>
              <a:t>27.01.2016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1219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EFA1FE5-37E9-41F1-8D37-2580E1C9C76E}" type="datetimeFigureOut">
              <a:rPr lang="pl-PL" smtClean="0"/>
              <a:t>27.01.2016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13808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1EFA1FE5-37E9-41F1-8D37-2580E1C9C76E}" type="datetimeFigureOut">
              <a:rPr lang="pl-PL" smtClean="0"/>
              <a:t>27.01.2016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89886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1EFA1FE5-37E9-41F1-8D37-2580E1C9C76E}" type="datetimeFigureOut">
              <a:rPr lang="pl-PL" smtClean="0"/>
              <a:t>27.01.2016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169585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A1FE5-37E9-41F1-8D37-2580E1C9C76E}" type="datetimeFigureOut">
              <a:rPr lang="pl-PL" smtClean="0"/>
              <a:t>27.01.2016</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3D74F-A1AE-41A3-92DE-255448BAAA3A}" type="slidenum">
              <a:rPr lang="pl-PL" smtClean="0"/>
              <a:t>‹#›</a:t>
            </a:fld>
            <a:endParaRPr lang="pl-PL"/>
          </a:p>
        </p:txBody>
      </p:sp>
    </p:spTree>
    <p:extLst>
      <p:ext uri="{BB962C8B-B14F-4D97-AF65-F5344CB8AC3E}">
        <p14:creationId xmlns:p14="http://schemas.microsoft.com/office/powerpoint/2010/main" val="806967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3.jpg"/><Relationship Id="rId11" Type="http://schemas.openxmlformats.org/officeDocument/2006/relationships/image" Target="../media/image18.png"/><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media" Target="../media/media6.m4a"/><Relationship Id="rId7" Type="http://schemas.openxmlformats.org/officeDocument/2006/relationships/image" Target="../media/image20.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23.png"/><Relationship Id="rId4" Type="http://schemas.openxmlformats.org/officeDocument/2006/relationships/audio" Target="../media/media6.m4a"/><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796835" y="2654756"/>
            <a:ext cx="6727371" cy="1754326"/>
          </a:xfrm>
          <a:prstGeom prst="rect">
            <a:avLst/>
          </a:prstGeom>
          <a:noFill/>
        </p:spPr>
        <p:txBody>
          <a:bodyPr wrap="square" rtlCol="0">
            <a:spAutoFit/>
          </a:bodyPr>
          <a:lstStyle/>
          <a:p>
            <a:r>
              <a:rPr lang="pl-PL" sz="5400" b="1" dirty="0" smtClean="0"/>
              <a:t>Przepraszam, którędy na dworzec?</a:t>
            </a:r>
            <a:endParaRPr lang="pl-PL" sz="5400" b="1"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3172" y="185511"/>
            <a:ext cx="4278312"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42" y="0"/>
            <a:ext cx="2762193" cy="788997"/>
          </a:xfrm>
          <a:prstGeom prst="rect">
            <a:avLst/>
          </a:prstGeom>
        </p:spPr>
      </p:pic>
      <p:pic>
        <p:nvPicPr>
          <p:cNvPr id="8" name="Obraz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77" y="5341513"/>
            <a:ext cx="4595813"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ostokąt 8"/>
          <p:cNvSpPr/>
          <p:nvPr/>
        </p:nvSpPr>
        <p:spPr>
          <a:xfrm>
            <a:off x="4354286" y="6134572"/>
            <a:ext cx="6096000" cy="577081"/>
          </a:xfrm>
          <a:prstGeom prst="rect">
            <a:avLst/>
          </a:prstGeom>
        </p:spPr>
        <p:txBody>
          <a:bodyPr>
            <a:spAutoFit/>
          </a:bodyPr>
          <a:lstStyle/>
          <a:p>
            <a:pPr algn="just">
              <a:spcAft>
                <a:spcPts val="0"/>
              </a:spcAft>
            </a:pPr>
            <a:r>
              <a:rPr lang="en-US"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authors, and the Commission cannot be held responsible for any use which may be made of the information contained therein.</a:t>
            </a:r>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957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375955" y="1839724"/>
            <a:ext cx="10223862" cy="923330"/>
          </a:xfrm>
          <a:prstGeom prst="rect">
            <a:avLst/>
          </a:prstGeom>
          <a:noFill/>
        </p:spPr>
        <p:txBody>
          <a:bodyPr wrap="squar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j</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 idę					my idziemy</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2" name="Prostokąt 11"/>
          <p:cNvSpPr/>
          <p:nvPr/>
        </p:nvSpPr>
        <p:spPr>
          <a:xfrm>
            <a:off x="3346520" y="199816"/>
            <a:ext cx="5008167" cy="1015663"/>
          </a:xfrm>
          <a:prstGeom prst="rect">
            <a:avLst/>
          </a:prstGeom>
          <a:noFill/>
        </p:spPr>
        <p:txBody>
          <a:bodyPr wrap="none" lIns="91440" tIns="45720" rIns="91440" bIns="45720">
            <a:spAutoFit/>
          </a:bodyPr>
          <a:lstStyle/>
          <a:p>
            <a:pPr algn="ctr"/>
            <a:r>
              <a:rPr lang="pl-PL"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a:t>
            </a:r>
            <a:r>
              <a:rPr lang="pl-PL"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ść – go on </a:t>
            </a:r>
            <a:r>
              <a:rPr lang="pl-PL"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foot</a:t>
            </a:r>
            <a:endParaRPr lang="pl-PL"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3" name="Prostokąt 12"/>
          <p:cNvSpPr/>
          <p:nvPr/>
        </p:nvSpPr>
        <p:spPr>
          <a:xfrm>
            <a:off x="1375954" y="3387299"/>
            <a:ext cx="8958690" cy="923330"/>
          </a:xfrm>
          <a:prstGeom prst="rect">
            <a:avLst/>
          </a:prstGeom>
          <a:noFill/>
        </p:spPr>
        <p:txBody>
          <a:bodyPr wrap="square" lIns="91440" tIns="45720" rIns="91440" bIns="45720">
            <a:spAutoFit/>
          </a:bodyPr>
          <a:lstStyle/>
          <a:p>
            <a:pPr algn="just"/>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ty idziesz		</a:t>
            </a:r>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wy idziecie</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4" name="Prostokąt 13"/>
          <p:cNvSpPr/>
          <p:nvPr/>
        </p:nvSpPr>
        <p:spPr>
          <a:xfrm>
            <a:off x="1375954" y="4934874"/>
            <a:ext cx="9648588" cy="923330"/>
          </a:xfrm>
          <a:prstGeom prst="rect">
            <a:avLst/>
          </a:prstGeom>
          <a:noFill/>
        </p:spPr>
        <p:txBody>
          <a:bodyPr wrap="square" lIns="91440" tIns="45720" rIns="91440" bIns="45720">
            <a:spAutoFit/>
          </a:bodyPr>
          <a:lstStyle/>
          <a:p>
            <a:pPr algn="just"/>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ona/on idzie            one/oni idą</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2" name="2016_01_27_16_32_5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flipH="1">
            <a:off x="3346519" y="2090056"/>
            <a:ext cx="54467" cy="54467"/>
          </a:xfrm>
          <a:prstGeom prst="rect">
            <a:avLst/>
          </a:prstGeom>
        </p:spPr>
      </p:pic>
    </p:spTree>
    <p:extLst>
      <p:ext uri="{BB962C8B-B14F-4D97-AF65-F5344CB8AC3E}">
        <p14:creationId xmlns:p14="http://schemas.microsoft.com/office/powerpoint/2010/main" val="244651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75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5250"/>
                            </p:stCondLst>
                            <p:childTnLst>
                              <p:par>
                                <p:cTn id="29" presetID="1" presetClass="mediacall" presetSubtype="0" fill="hold" nodeType="afterEffect">
                                  <p:stCondLst>
                                    <p:cond delay="0"/>
                                  </p:stCondLst>
                                  <p:childTnLst>
                                    <p:cmd type="call" cmd="playFrom(0.0)">
                                      <p:cBhvr>
                                        <p:cTn id="30" dur="215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1" fill="hold" display="0">
                  <p:stCondLst>
                    <p:cond delay="indefinite"/>
                  </p:stCondLst>
                  <p:endCondLst>
                    <p:cond evt="onStopAudio" delay="0">
                      <p:tgtEl>
                        <p:sldTgt/>
                      </p:tgtEl>
                    </p:cond>
                  </p:endCondLst>
                </p:cTn>
                <p:tgtEl>
                  <p:spTgt spid="2"/>
                </p:tgtEl>
              </p:cMediaNode>
            </p:audio>
          </p:childTnLst>
        </p:cTn>
      </p:par>
    </p:tnLst>
    <p:bldLst>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DZIESZ">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952405" y="1669887"/>
            <a:ext cx="609600" cy="609600"/>
          </a:xfrm>
          <a:prstGeom prst="rect">
            <a:avLst/>
          </a:prstGeom>
        </p:spPr>
      </p:pic>
      <p:sp>
        <p:nvSpPr>
          <p:cNvPr id="9" name="Objaśnienie owalne 8"/>
          <p:cNvSpPr/>
          <p:nvPr/>
        </p:nvSpPr>
        <p:spPr>
          <a:xfrm>
            <a:off x="623812" y="1437358"/>
            <a:ext cx="3402316" cy="960710"/>
          </a:xfrm>
          <a:prstGeom prst="wedgeEllipseCallout">
            <a:avLst>
              <a:gd name="adj1" fmla="val 46952"/>
              <a:gd name="adj2" fmla="val 166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Objaśnienie owalne 9"/>
          <p:cNvSpPr/>
          <p:nvPr/>
        </p:nvSpPr>
        <p:spPr>
          <a:xfrm>
            <a:off x="623811" y="2874230"/>
            <a:ext cx="3644537" cy="968688"/>
          </a:xfrm>
          <a:prstGeom prst="wedgeEllipseCallout">
            <a:avLst>
              <a:gd name="adj1" fmla="val 46193"/>
              <a:gd name="adj2" fmla="val -197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Objaśnienie owalne 10"/>
          <p:cNvSpPr/>
          <p:nvPr/>
        </p:nvSpPr>
        <p:spPr>
          <a:xfrm>
            <a:off x="584266" y="4321191"/>
            <a:ext cx="3644537" cy="843182"/>
          </a:xfrm>
          <a:prstGeom prst="wedgeEllipseCallout">
            <a:avLst>
              <a:gd name="adj1" fmla="val -32660"/>
              <a:gd name="adj2" fmla="val 40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Objaśnienie owalne 11"/>
          <p:cNvSpPr/>
          <p:nvPr/>
        </p:nvSpPr>
        <p:spPr>
          <a:xfrm>
            <a:off x="677498" y="5716782"/>
            <a:ext cx="3644537" cy="797868"/>
          </a:xfrm>
          <a:prstGeom prst="wedgeEllipseCallout">
            <a:avLst>
              <a:gd name="adj1" fmla="val -35528"/>
              <a:gd name="adj2" fmla="val 383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Objaśnienie owalne 12"/>
          <p:cNvSpPr/>
          <p:nvPr/>
        </p:nvSpPr>
        <p:spPr>
          <a:xfrm>
            <a:off x="6546650" y="5729759"/>
            <a:ext cx="3644537" cy="887540"/>
          </a:xfrm>
          <a:prstGeom prst="wedgeEllipseCallout">
            <a:avLst>
              <a:gd name="adj1" fmla="val 6049"/>
              <a:gd name="adj2" fmla="val 495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Objaśnienie owalne 15"/>
          <p:cNvSpPr/>
          <p:nvPr/>
        </p:nvSpPr>
        <p:spPr>
          <a:xfrm>
            <a:off x="6482017" y="1437358"/>
            <a:ext cx="3709168" cy="803718"/>
          </a:xfrm>
          <a:prstGeom prst="wedgeEllipseCallout">
            <a:avLst>
              <a:gd name="adj1" fmla="val 33884"/>
              <a:gd name="adj2" fmla="val -377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Objaśnienie owalne 19"/>
          <p:cNvSpPr/>
          <p:nvPr/>
        </p:nvSpPr>
        <p:spPr>
          <a:xfrm>
            <a:off x="6546649" y="2907545"/>
            <a:ext cx="3644537" cy="968688"/>
          </a:xfrm>
          <a:prstGeom prst="wedgeEllipseCallout">
            <a:avLst>
              <a:gd name="adj1" fmla="val -21908"/>
              <a:gd name="adj2" fmla="val 450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ole tekstowe 21"/>
          <p:cNvSpPr txBox="1"/>
          <p:nvPr/>
        </p:nvSpPr>
        <p:spPr>
          <a:xfrm>
            <a:off x="1668382" y="1654551"/>
            <a:ext cx="3041468" cy="369332"/>
          </a:xfrm>
          <a:prstGeom prst="rect">
            <a:avLst/>
          </a:prstGeom>
          <a:noFill/>
        </p:spPr>
        <p:txBody>
          <a:bodyPr wrap="square" rtlCol="0">
            <a:spAutoFit/>
          </a:bodyPr>
          <a:lstStyle/>
          <a:p>
            <a:r>
              <a:rPr lang="pl-PL" dirty="0" smtClean="0"/>
              <a:t>Idę do domu.</a:t>
            </a:r>
            <a:endParaRPr lang="pl-PL" dirty="0"/>
          </a:p>
        </p:txBody>
      </p:sp>
      <p:sp>
        <p:nvSpPr>
          <p:cNvPr id="24" name="pole tekstowe 23"/>
          <p:cNvSpPr txBox="1"/>
          <p:nvPr/>
        </p:nvSpPr>
        <p:spPr>
          <a:xfrm>
            <a:off x="1681001" y="3141468"/>
            <a:ext cx="2658290" cy="369332"/>
          </a:xfrm>
          <a:prstGeom prst="rect">
            <a:avLst/>
          </a:prstGeom>
          <a:noFill/>
        </p:spPr>
        <p:txBody>
          <a:bodyPr wrap="square" rtlCol="0">
            <a:spAutoFit/>
          </a:bodyPr>
          <a:lstStyle/>
          <a:p>
            <a:r>
              <a:rPr lang="pl-PL" dirty="0" smtClean="0"/>
              <a:t>Idziesz do pracy.</a:t>
            </a:r>
            <a:endParaRPr lang="pl-PL" dirty="0"/>
          </a:p>
        </p:txBody>
      </p:sp>
      <p:sp>
        <p:nvSpPr>
          <p:cNvPr id="26" name="pole tekstowe 25"/>
          <p:cNvSpPr txBox="1"/>
          <p:nvPr/>
        </p:nvSpPr>
        <p:spPr>
          <a:xfrm>
            <a:off x="1487041" y="4558116"/>
            <a:ext cx="2625634" cy="369332"/>
          </a:xfrm>
          <a:prstGeom prst="rect">
            <a:avLst/>
          </a:prstGeom>
          <a:noFill/>
        </p:spPr>
        <p:txBody>
          <a:bodyPr wrap="square" rtlCol="0">
            <a:spAutoFit/>
          </a:bodyPr>
          <a:lstStyle/>
          <a:p>
            <a:r>
              <a:rPr lang="pl-PL" dirty="0" smtClean="0"/>
              <a:t>Ona idzie do szkoły.</a:t>
            </a:r>
            <a:endParaRPr lang="pl-PL" dirty="0"/>
          </a:p>
        </p:txBody>
      </p:sp>
      <p:sp>
        <p:nvSpPr>
          <p:cNvPr id="30" name="pole tekstowe 29"/>
          <p:cNvSpPr txBox="1"/>
          <p:nvPr/>
        </p:nvSpPr>
        <p:spPr>
          <a:xfrm>
            <a:off x="1606732" y="5931050"/>
            <a:ext cx="2965267" cy="369332"/>
          </a:xfrm>
          <a:prstGeom prst="rect">
            <a:avLst/>
          </a:prstGeom>
          <a:noFill/>
        </p:spPr>
        <p:txBody>
          <a:bodyPr wrap="square" rtlCol="0">
            <a:spAutoFit/>
          </a:bodyPr>
          <a:lstStyle/>
          <a:p>
            <a:r>
              <a:rPr lang="pl-PL" dirty="0" smtClean="0"/>
              <a:t>On idzie do kina.</a:t>
            </a:r>
            <a:endParaRPr lang="pl-PL" dirty="0"/>
          </a:p>
        </p:txBody>
      </p:sp>
      <p:sp>
        <p:nvSpPr>
          <p:cNvPr id="32" name="pole tekstowe 31"/>
          <p:cNvSpPr txBox="1"/>
          <p:nvPr/>
        </p:nvSpPr>
        <p:spPr>
          <a:xfrm>
            <a:off x="7314973" y="1646277"/>
            <a:ext cx="3249512" cy="369332"/>
          </a:xfrm>
          <a:prstGeom prst="rect">
            <a:avLst/>
          </a:prstGeom>
          <a:noFill/>
        </p:spPr>
        <p:txBody>
          <a:bodyPr wrap="square" rtlCol="0">
            <a:spAutoFit/>
          </a:bodyPr>
          <a:lstStyle/>
          <a:p>
            <a:r>
              <a:rPr lang="pl-PL" dirty="0" smtClean="0"/>
              <a:t>My idziemy na zakupy.</a:t>
            </a:r>
            <a:endParaRPr lang="pl-PL" dirty="0"/>
          </a:p>
        </p:txBody>
      </p:sp>
      <p:sp>
        <p:nvSpPr>
          <p:cNvPr id="36" name="pole tekstowe 35"/>
          <p:cNvSpPr txBox="1"/>
          <p:nvPr/>
        </p:nvSpPr>
        <p:spPr>
          <a:xfrm>
            <a:off x="7314973" y="3207223"/>
            <a:ext cx="3179673" cy="369332"/>
          </a:xfrm>
          <a:prstGeom prst="rect">
            <a:avLst/>
          </a:prstGeom>
          <a:noFill/>
        </p:spPr>
        <p:txBody>
          <a:bodyPr wrap="square" rtlCol="0">
            <a:spAutoFit/>
          </a:bodyPr>
          <a:lstStyle/>
          <a:p>
            <a:r>
              <a:rPr lang="pl-PL" dirty="0" smtClean="0"/>
              <a:t>Wy idziecie na dworzec.</a:t>
            </a:r>
            <a:endParaRPr lang="pl-PL" dirty="0"/>
          </a:p>
        </p:txBody>
      </p:sp>
      <p:sp>
        <p:nvSpPr>
          <p:cNvPr id="39" name="Objaśnienie owalne 38"/>
          <p:cNvSpPr/>
          <p:nvPr/>
        </p:nvSpPr>
        <p:spPr>
          <a:xfrm>
            <a:off x="6470429" y="4241354"/>
            <a:ext cx="3540034" cy="1053629"/>
          </a:xfrm>
          <a:prstGeom prst="wedgeEllipseCallout">
            <a:avLst>
              <a:gd name="adj1" fmla="val -26925"/>
              <a:gd name="adj2" fmla="val 425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ole tekstowe 40"/>
          <p:cNvSpPr txBox="1"/>
          <p:nvPr/>
        </p:nvSpPr>
        <p:spPr>
          <a:xfrm>
            <a:off x="7314973" y="4445002"/>
            <a:ext cx="2719206" cy="646331"/>
          </a:xfrm>
          <a:prstGeom prst="rect">
            <a:avLst/>
          </a:prstGeom>
          <a:noFill/>
        </p:spPr>
        <p:txBody>
          <a:bodyPr wrap="square" rtlCol="0">
            <a:spAutoFit/>
          </a:bodyPr>
          <a:lstStyle/>
          <a:p>
            <a:r>
              <a:rPr lang="pl-PL" dirty="0" smtClean="0"/>
              <a:t>One idą na przystanek autobusowy.</a:t>
            </a:r>
            <a:endParaRPr lang="pl-PL" dirty="0"/>
          </a:p>
        </p:txBody>
      </p:sp>
      <p:sp>
        <p:nvSpPr>
          <p:cNvPr id="43" name="pole tekstowe 42"/>
          <p:cNvSpPr txBox="1"/>
          <p:nvPr/>
        </p:nvSpPr>
        <p:spPr>
          <a:xfrm>
            <a:off x="7514795" y="6005610"/>
            <a:ext cx="2979851" cy="369332"/>
          </a:xfrm>
          <a:prstGeom prst="rect">
            <a:avLst/>
          </a:prstGeom>
          <a:noFill/>
        </p:spPr>
        <p:txBody>
          <a:bodyPr wrap="square" rtlCol="0">
            <a:spAutoFit/>
          </a:bodyPr>
          <a:lstStyle/>
          <a:p>
            <a:r>
              <a:rPr lang="pl-PL" dirty="0" smtClean="0"/>
              <a:t>Oni idą na spacer.</a:t>
            </a:r>
            <a:endParaRPr lang="pl-PL" dirty="0"/>
          </a:p>
        </p:txBody>
      </p:sp>
      <p:sp>
        <p:nvSpPr>
          <p:cNvPr id="5" name="pole tekstowe 4"/>
          <p:cNvSpPr txBox="1"/>
          <p:nvPr/>
        </p:nvSpPr>
        <p:spPr>
          <a:xfrm>
            <a:off x="3189116" y="269314"/>
            <a:ext cx="5684501" cy="707886"/>
          </a:xfrm>
          <a:prstGeom prst="rect">
            <a:avLst/>
          </a:prstGeom>
          <a:noFill/>
        </p:spPr>
        <p:txBody>
          <a:bodyPr wrap="square" rtlCol="0">
            <a:spAutoFit/>
          </a:bodyPr>
          <a:lstStyle/>
          <a:p>
            <a:pPr algn="ctr"/>
            <a:r>
              <a:rPr lang="pl-PL" sz="4000" b="1" dirty="0" smtClean="0"/>
              <a:t>DOKĄD IDZIESZ?</a:t>
            </a:r>
            <a:endParaRPr lang="pl-PL" sz="4000" b="1" dirty="0"/>
          </a:p>
        </p:txBody>
      </p:sp>
      <p:pic>
        <p:nvPicPr>
          <p:cNvPr id="23" name="Obraz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0998" y="3913814"/>
            <a:ext cx="1760341" cy="1478686"/>
          </a:xfrm>
          <a:prstGeom prst="rect">
            <a:avLst/>
          </a:prstGeom>
        </p:spPr>
      </p:pic>
      <p:pic>
        <p:nvPicPr>
          <p:cNvPr id="27" name="Obraz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64485" y="5364382"/>
            <a:ext cx="989282" cy="1462893"/>
          </a:xfrm>
          <a:prstGeom prst="rect">
            <a:avLst/>
          </a:prstGeom>
        </p:spPr>
      </p:pic>
      <p:pic>
        <p:nvPicPr>
          <p:cNvPr id="28" name="Obraz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1060" y="2476024"/>
            <a:ext cx="956131" cy="1437790"/>
          </a:xfrm>
          <a:prstGeom prst="rect">
            <a:avLst/>
          </a:prstGeom>
        </p:spPr>
      </p:pic>
      <p:pic>
        <p:nvPicPr>
          <p:cNvPr id="31" name="Obraz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75753" y="1025456"/>
            <a:ext cx="1550561" cy="1378061"/>
          </a:xfrm>
          <a:prstGeom prst="rect">
            <a:avLst/>
          </a:prstGeom>
        </p:spPr>
      </p:pic>
      <p:pic>
        <p:nvPicPr>
          <p:cNvPr id="35" name="Obraz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17055" y="1419825"/>
            <a:ext cx="1554725" cy="961986"/>
          </a:xfrm>
          <a:prstGeom prst="rect">
            <a:avLst/>
          </a:prstGeom>
        </p:spPr>
      </p:pic>
      <p:pic>
        <p:nvPicPr>
          <p:cNvPr id="37" name="Obraz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92229" y="2636399"/>
            <a:ext cx="1246839" cy="1246839"/>
          </a:xfrm>
          <a:prstGeom prst="rect">
            <a:avLst/>
          </a:prstGeom>
        </p:spPr>
      </p:pic>
      <p:pic>
        <p:nvPicPr>
          <p:cNvPr id="38" name="Obraz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85820" y="4290887"/>
            <a:ext cx="1575053" cy="1004096"/>
          </a:xfrm>
          <a:prstGeom prst="rect">
            <a:avLst/>
          </a:prstGeom>
        </p:spPr>
      </p:pic>
      <p:pic>
        <p:nvPicPr>
          <p:cNvPr id="40" name="Obraz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43903" y="5501148"/>
            <a:ext cx="1058885" cy="1147843"/>
          </a:xfrm>
          <a:prstGeom prst="rect">
            <a:avLst/>
          </a:prstGeom>
        </p:spPr>
      </p:pic>
    </p:spTree>
    <p:extLst>
      <p:ext uri="{BB962C8B-B14F-4D97-AF65-F5344CB8AC3E}">
        <p14:creationId xmlns:p14="http://schemas.microsoft.com/office/powerpoint/2010/main" val="339251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28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016_01_27_16_34_3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flipH="1">
            <a:off x="6400799" y="3688080"/>
            <a:ext cx="45719" cy="45719"/>
          </a:xfrm>
          <a:prstGeom prst="rect">
            <a:avLst/>
          </a:prstGeom>
        </p:spPr>
      </p:pic>
      <p:sp>
        <p:nvSpPr>
          <p:cNvPr id="11" name="Prostokąt 10"/>
          <p:cNvSpPr/>
          <p:nvPr/>
        </p:nvSpPr>
        <p:spPr>
          <a:xfrm>
            <a:off x="1375955" y="1839724"/>
            <a:ext cx="10223862" cy="923330"/>
          </a:xfrm>
          <a:prstGeom prst="rect">
            <a:avLst/>
          </a:prstGeom>
          <a:noFill/>
        </p:spPr>
        <p:txBody>
          <a:bodyPr wrap="squar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j</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 </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jadę</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my </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jedziemy</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2" name="Prostokąt 11"/>
          <p:cNvSpPr/>
          <p:nvPr/>
        </p:nvSpPr>
        <p:spPr>
          <a:xfrm>
            <a:off x="0" y="199816"/>
            <a:ext cx="12320232" cy="1015663"/>
          </a:xfrm>
          <a:prstGeom prst="rect">
            <a:avLst/>
          </a:prstGeom>
          <a:noFill/>
        </p:spPr>
        <p:txBody>
          <a:bodyPr wrap="none" lIns="91440" tIns="45720" rIns="91440" bIns="45720">
            <a:spAutoFit/>
          </a:bodyPr>
          <a:lstStyle/>
          <a:p>
            <a:pPr algn="ctr"/>
            <a:r>
              <a:rPr lang="pl-PL"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j</a:t>
            </a:r>
            <a:r>
              <a:rPr lang="pl-PL"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echać – go by </a:t>
            </a:r>
            <a:r>
              <a:rPr lang="pl-PL"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any</a:t>
            </a:r>
            <a:r>
              <a:rPr lang="pl-PL"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pl-PL" sz="6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means</a:t>
            </a:r>
            <a:r>
              <a:rPr lang="pl-PL" sz="6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of transport</a:t>
            </a:r>
            <a:endParaRPr lang="pl-PL"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3" name="Prostokąt 12"/>
          <p:cNvSpPr/>
          <p:nvPr/>
        </p:nvSpPr>
        <p:spPr>
          <a:xfrm>
            <a:off x="1375954" y="3387299"/>
            <a:ext cx="10537372" cy="923330"/>
          </a:xfrm>
          <a:prstGeom prst="rect">
            <a:avLst/>
          </a:prstGeom>
          <a:noFill/>
        </p:spPr>
        <p:txBody>
          <a:bodyPr wrap="square" lIns="91440" tIns="45720" rIns="91440" bIns="45720">
            <a:spAutoFit/>
          </a:bodyPr>
          <a:lstStyle/>
          <a:p>
            <a:pPr algn="just"/>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ty </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jedziesz</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wy jedziecie</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4" name="Prostokąt 13"/>
          <p:cNvSpPr/>
          <p:nvPr/>
        </p:nvSpPr>
        <p:spPr>
          <a:xfrm>
            <a:off x="1375954" y="4934874"/>
            <a:ext cx="9648588" cy="923330"/>
          </a:xfrm>
          <a:prstGeom prst="rect">
            <a:avLst/>
          </a:prstGeom>
          <a:noFill/>
        </p:spPr>
        <p:txBody>
          <a:bodyPr wrap="square" lIns="91440" tIns="45720" rIns="91440" bIns="45720">
            <a:spAutoFit/>
          </a:bodyPr>
          <a:lstStyle/>
          <a:p>
            <a:pPr algn="just"/>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ona/on </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jedzie            </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one/oni </a:t>
            </a:r>
            <a:r>
              <a:rPr lang="pl-PL"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jadą</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52005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75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5250"/>
                            </p:stCondLst>
                            <p:childTnLst>
                              <p:par>
                                <p:cTn id="29" presetID="1" presetClass="mediacall" presetSubtype="0" fill="hold" nodeType="afterEffect">
                                  <p:stCondLst>
                                    <p:cond delay="0"/>
                                  </p:stCondLst>
                                  <p:childTnLst>
                                    <p:cmd type="call" cmd="playFrom(0.0)">
                                      <p:cBhvr>
                                        <p:cTn id="30" dur="2042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1" fill="hold" display="0">
                  <p:stCondLst>
                    <p:cond delay="indefinite"/>
                  </p:stCondLst>
                  <p:endCondLst>
                    <p:cond evt="onStopAudio" delay="0">
                      <p:tgtEl>
                        <p:sldTgt/>
                      </p:tgtEl>
                    </p:cond>
                  </p:endCondLst>
                </p:cTn>
                <p:tgtEl>
                  <p:spTgt spid="2"/>
                </p:tgtEl>
              </p:cMediaNode>
            </p:audio>
          </p:childTnLst>
        </p:cTn>
      </p:par>
    </p:tnLst>
    <p:bldLst>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zym jedziesz">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780353" y="1644347"/>
            <a:ext cx="609600" cy="609600"/>
          </a:xfrm>
          <a:prstGeom prst="rect">
            <a:avLst/>
          </a:prstGeom>
        </p:spPr>
      </p:pic>
      <p:sp>
        <p:nvSpPr>
          <p:cNvPr id="9" name="Objaśnienie owalne 8"/>
          <p:cNvSpPr/>
          <p:nvPr/>
        </p:nvSpPr>
        <p:spPr>
          <a:xfrm>
            <a:off x="798608" y="1451607"/>
            <a:ext cx="3402316" cy="960710"/>
          </a:xfrm>
          <a:prstGeom prst="wedgeEllipseCallout">
            <a:avLst>
              <a:gd name="adj1" fmla="val 46952"/>
              <a:gd name="adj2" fmla="val 166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Objaśnienie owalne 9"/>
          <p:cNvSpPr/>
          <p:nvPr/>
        </p:nvSpPr>
        <p:spPr>
          <a:xfrm>
            <a:off x="623811" y="2874230"/>
            <a:ext cx="3644537" cy="968688"/>
          </a:xfrm>
          <a:prstGeom prst="wedgeEllipseCallout">
            <a:avLst>
              <a:gd name="adj1" fmla="val 46193"/>
              <a:gd name="adj2" fmla="val -197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Objaśnienie owalne 10"/>
          <p:cNvSpPr/>
          <p:nvPr/>
        </p:nvSpPr>
        <p:spPr>
          <a:xfrm>
            <a:off x="584266" y="4321191"/>
            <a:ext cx="3644537" cy="843182"/>
          </a:xfrm>
          <a:prstGeom prst="wedgeEllipseCallout">
            <a:avLst>
              <a:gd name="adj1" fmla="val -32660"/>
              <a:gd name="adj2" fmla="val 40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Objaśnienie owalne 11"/>
          <p:cNvSpPr/>
          <p:nvPr/>
        </p:nvSpPr>
        <p:spPr>
          <a:xfrm>
            <a:off x="677498" y="5716782"/>
            <a:ext cx="3644537" cy="797868"/>
          </a:xfrm>
          <a:prstGeom prst="wedgeEllipseCallout">
            <a:avLst>
              <a:gd name="adj1" fmla="val -35528"/>
              <a:gd name="adj2" fmla="val 383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Objaśnienie owalne 12"/>
          <p:cNvSpPr/>
          <p:nvPr/>
        </p:nvSpPr>
        <p:spPr>
          <a:xfrm>
            <a:off x="6546650" y="5729759"/>
            <a:ext cx="3644537" cy="887540"/>
          </a:xfrm>
          <a:prstGeom prst="wedgeEllipseCallout">
            <a:avLst>
              <a:gd name="adj1" fmla="val 6049"/>
              <a:gd name="adj2" fmla="val 495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Objaśnienie owalne 15"/>
          <p:cNvSpPr/>
          <p:nvPr/>
        </p:nvSpPr>
        <p:spPr>
          <a:xfrm>
            <a:off x="6482017" y="1437358"/>
            <a:ext cx="3709168" cy="803718"/>
          </a:xfrm>
          <a:prstGeom prst="wedgeEllipseCallout">
            <a:avLst>
              <a:gd name="adj1" fmla="val 33884"/>
              <a:gd name="adj2" fmla="val -377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Objaśnienie owalne 19"/>
          <p:cNvSpPr/>
          <p:nvPr/>
        </p:nvSpPr>
        <p:spPr>
          <a:xfrm>
            <a:off x="6546649" y="2907545"/>
            <a:ext cx="3644537" cy="968688"/>
          </a:xfrm>
          <a:prstGeom prst="wedgeEllipseCallout">
            <a:avLst>
              <a:gd name="adj1" fmla="val -21908"/>
              <a:gd name="adj2" fmla="val 450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pole tekstowe 21"/>
          <p:cNvSpPr txBox="1"/>
          <p:nvPr/>
        </p:nvSpPr>
        <p:spPr>
          <a:xfrm>
            <a:off x="1606732" y="1747296"/>
            <a:ext cx="3041468" cy="369332"/>
          </a:xfrm>
          <a:prstGeom prst="rect">
            <a:avLst/>
          </a:prstGeom>
          <a:noFill/>
        </p:spPr>
        <p:txBody>
          <a:bodyPr wrap="square" rtlCol="0">
            <a:spAutoFit/>
          </a:bodyPr>
          <a:lstStyle/>
          <a:p>
            <a:r>
              <a:rPr lang="pl-PL" dirty="0" smtClean="0"/>
              <a:t>Jadę autobusem.</a:t>
            </a:r>
            <a:endParaRPr lang="pl-PL" dirty="0"/>
          </a:p>
        </p:txBody>
      </p:sp>
      <p:sp>
        <p:nvSpPr>
          <p:cNvPr id="24" name="pole tekstowe 23"/>
          <p:cNvSpPr txBox="1"/>
          <p:nvPr/>
        </p:nvSpPr>
        <p:spPr>
          <a:xfrm>
            <a:off x="1367363" y="3147406"/>
            <a:ext cx="2658290" cy="369332"/>
          </a:xfrm>
          <a:prstGeom prst="rect">
            <a:avLst/>
          </a:prstGeom>
          <a:noFill/>
        </p:spPr>
        <p:txBody>
          <a:bodyPr wrap="square" rtlCol="0">
            <a:spAutoFit/>
          </a:bodyPr>
          <a:lstStyle/>
          <a:p>
            <a:r>
              <a:rPr lang="pl-PL" dirty="0" smtClean="0"/>
              <a:t>Jedziesz samochodem.</a:t>
            </a:r>
            <a:endParaRPr lang="pl-PL" dirty="0"/>
          </a:p>
        </p:txBody>
      </p:sp>
      <p:sp>
        <p:nvSpPr>
          <p:cNvPr id="26" name="pole tekstowe 25"/>
          <p:cNvSpPr txBox="1"/>
          <p:nvPr/>
        </p:nvSpPr>
        <p:spPr>
          <a:xfrm>
            <a:off x="1237914" y="4577354"/>
            <a:ext cx="2625634" cy="369332"/>
          </a:xfrm>
          <a:prstGeom prst="rect">
            <a:avLst/>
          </a:prstGeom>
          <a:noFill/>
        </p:spPr>
        <p:txBody>
          <a:bodyPr wrap="square" rtlCol="0">
            <a:spAutoFit/>
          </a:bodyPr>
          <a:lstStyle/>
          <a:p>
            <a:r>
              <a:rPr lang="pl-PL" dirty="0" smtClean="0"/>
              <a:t>Ona jedzie tramwajem.</a:t>
            </a:r>
            <a:endParaRPr lang="pl-PL" dirty="0"/>
          </a:p>
        </p:txBody>
      </p:sp>
      <p:sp>
        <p:nvSpPr>
          <p:cNvPr id="30" name="pole tekstowe 29"/>
          <p:cNvSpPr txBox="1"/>
          <p:nvPr/>
        </p:nvSpPr>
        <p:spPr>
          <a:xfrm>
            <a:off x="1426607" y="5931050"/>
            <a:ext cx="2965267" cy="369332"/>
          </a:xfrm>
          <a:prstGeom prst="rect">
            <a:avLst/>
          </a:prstGeom>
          <a:noFill/>
        </p:spPr>
        <p:txBody>
          <a:bodyPr wrap="square" rtlCol="0">
            <a:spAutoFit/>
          </a:bodyPr>
          <a:lstStyle/>
          <a:p>
            <a:r>
              <a:rPr lang="pl-PL" dirty="0" smtClean="0"/>
              <a:t>On jedzie pociągiem.</a:t>
            </a:r>
            <a:endParaRPr lang="pl-PL" dirty="0"/>
          </a:p>
        </p:txBody>
      </p:sp>
      <p:sp>
        <p:nvSpPr>
          <p:cNvPr id="32" name="pole tekstowe 31"/>
          <p:cNvSpPr txBox="1"/>
          <p:nvPr/>
        </p:nvSpPr>
        <p:spPr>
          <a:xfrm>
            <a:off x="7314973" y="1646277"/>
            <a:ext cx="3249512" cy="369332"/>
          </a:xfrm>
          <a:prstGeom prst="rect">
            <a:avLst/>
          </a:prstGeom>
          <a:noFill/>
        </p:spPr>
        <p:txBody>
          <a:bodyPr wrap="square" rtlCol="0">
            <a:spAutoFit/>
          </a:bodyPr>
          <a:lstStyle/>
          <a:p>
            <a:r>
              <a:rPr lang="pl-PL" dirty="0" smtClean="0"/>
              <a:t>My jedziemy trolejbusem.</a:t>
            </a:r>
            <a:endParaRPr lang="pl-PL" dirty="0"/>
          </a:p>
        </p:txBody>
      </p:sp>
      <p:sp>
        <p:nvSpPr>
          <p:cNvPr id="36" name="pole tekstowe 35"/>
          <p:cNvSpPr txBox="1"/>
          <p:nvPr/>
        </p:nvSpPr>
        <p:spPr>
          <a:xfrm>
            <a:off x="7314973" y="3207223"/>
            <a:ext cx="3179673" cy="369332"/>
          </a:xfrm>
          <a:prstGeom prst="rect">
            <a:avLst/>
          </a:prstGeom>
          <a:noFill/>
        </p:spPr>
        <p:txBody>
          <a:bodyPr wrap="square" rtlCol="0">
            <a:spAutoFit/>
          </a:bodyPr>
          <a:lstStyle/>
          <a:p>
            <a:r>
              <a:rPr lang="pl-PL" dirty="0" smtClean="0"/>
              <a:t>Wy jedziecie taksówką.</a:t>
            </a:r>
            <a:endParaRPr lang="pl-PL" dirty="0"/>
          </a:p>
        </p:txBody>
      </p:sp>
      <p:sp>
        <p:nvSpPr>
          <p:cNvPr id="39" name="Objaśnienie owalne 38"/>
          <p:cNvSpPr/>
          <p:nvPr/>
        </p:nvSpPr>
        <p:spPr>
          <a:xfrm>
            <a:off x="6482017" y="4235205"/>
            <a:ext cx="3540034" cy="1053629"/>
          </a:xfrm>
          <a:prstGeom prst="wedgeEllipseCallout">
            <a:avLst>
              <a:gd name="adj1" fmla="val -26925"/>
              <a:gd name="adj2" fmla="val 425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ole tekstowe 40"/>
          <p:cNvSpPr txBox="1"/>
          <p:nvPr/>
        </p:nvSpPr>
        <p:spPr>
          <a:xfrm>
            <a:off x="7302845" y="4558116"/>
            <a:ext cx="2719206" cy="369332"/>
          </a:xfrm>
          <a:prstGeom prst="rect">
            <a:avLst/>
          </a:prstGeom>
          <a:noFill/>
        </p:spPr>
        <p:txBody>
          <a:bodyPr wrap="square" rtlCol="0">
            <a:spAutoFit/>
          </a:bodyPr>
          <a:lstStyle/>
          <a:p>
            <a:r>
              <a:rPr lang="pl-PL" dirty="0" smtClean="0"/>
              <a:t>One jadą rowerem.</a:t>
            </a:r>
            <a:endParaRPr lang="pl-PL" dirty="0"/>
          </a:p>
        </p:txBody>
      </p:sp>
      <p:sp>
        <p:nvSpPr>
          <p:cNvPr id="43" name="pole tekstowe 42"/>
          <p:cNvSpPr txBox="1"/>
          <p:nvPr/>
        </p:nvSpPr>
        <p:spPr>
          <a:xfrm>
            <a:off x="7342777" y="5988863"/>
            <a:ext cx="2979851" cy="369332"/>
          </a:xfrm>
          <a:prstGeom prst="rect">
            <a:avLst/>
          </a:prstGeom>
          <a:noFill/>
        </p:spPr>
        <p:txBody>
          <a:bodyPr wrap="square" rtlCol="0">
            <a:spAutoFit/>
          </a:bodyPr>
          <a:lstStyle/>
          <a:p>
            <a:r>
              <a:rPr lang="pl-PL" dirty="0" smtClean="0"/>
              <a:t>Oni jadą metrem.</a:t>
            </a:r>
            <a:endParaRPr lang="pl-PL" dirty="0"/>
          </a:p>
        </p:txBody>
      </p:sp>
      <p:sp>
        <p:nvSpPr>
          <p:cNvPr id="5" name="pole tekstowe 4"/>
          <p:cNvSpPr txBox="1"/>
          <p:nvPr/>
        </p:nvSpPr>
        <p:spPr>
          <a:xfrm>
            <a:off x="3189116" y="269314"/>
            <a:ext cx="5684501" cy="707886"/>
          </a:xfrm>
          <a:prstGeom prst="rect">
            <a:avLst/>
          </a:prstGeom>
          <a:noFill/>
        </p:spPr>
        <p:txBody>
          <a:bodyPr wrap="square" rtlCol="0">
            <a:spAutoFit/>
          </a:bodyPr>
          <a:lstStyle/>
          <a:p>
            <a:pPr algn="ctr"/>
            <a:r>
              <a:rPr lang="pl-PL" sz="4000" b="1" dirty="0" smtClean="0"/>
              <a:t>Czym jedziesz?</a:t>
            </a:r>
            <a:endParaRPr lang="pl-PL" sz="4000" b="1" dirty="0"/>
          </a:p>
        </p:txBody>
      </p:sp>
      <p:pic>
        <p:nvPicPr>
          <p:cNvPr id="28" name="Obraz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1874" y="5269968"/>
            <a:ext cx="956131" cy="1437790"/>
          </a:xfrm>
          <a:prstGeom prst="rect">
            <a:avLst/>
          </a:prstGeom>
        </p:spPr>
      </p:pic>
      <p:pic>
        <p:nvPicPr>
          <p:cNvPr id="2" name="Obraz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22628" y="1084074"/>
            <a:ext cx="1725364" cy="1401352"/>
          </a:xfrm>
          <a:prstGeom prst="rect">
            <a:avLst/>
          </a:prstGeom>
        </p:spPr>
      </p:pic>
      <p:pic>
        <p:nvPicPr>
          <p:cNvPr id="3" name="Obraz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8670" y="1574766"/>
            <a:ext cx="2012134" cy="837551"/>
          </a:xfrm>
          <a:prstGeom prst="rect">
            <a:avLst/>
          </a:prstGeom>
        </p:spPr>
      </p:pic>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6268" y="2860016"/>
            <a:ext cx="1520808" cy="1075972"/>
          </a:xfrm>
          <a:prstGeom prst="rect">
            <a:avLst/>
          </a:prstGeom>
        </p:spPr>
      </p:pic>
      <p:pic>
        <p:nvPicPr>
          <p:cNvPr id="6" name="Obraz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89440" y="3956466"/>
            <a:ext cx="1147336" cy="1307505"/>
          </a:xfrm>
          <a:prstGeom prst="rect">
            <a:avLst/>
          </a:prstGeom>
        </p:spPr>
      </p:pic>
      <p:pic>
        <p:nvPicPr>
          <p:cNvPr id="7" name="Obraz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20209" y="2907545"/>
            <a:ext cx="1827783" cy="1096670"/>
          </a:xfrm>
          <a:prstGeom prst="rect">
            <a:avLst/>
          </a:prstGeom>
        </p:spPr>
      </p:pic>
      <p:pic>
        <p:nvPicPr>
          <p:cNvPr id="8" name="Obraz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07338" y="4178704"/>
            <a:ext cx="2053524" cy="1260350"/>
          </a:xfrm>
          <a:prstGeom prst="rect">
            <a:avLst/>
          </a:prstGeom>
        </p:spPr>
      </p:pic>
      <p:pic>
        <p:nvPicPr>
          <p:cNvPr id="14" name="Obraz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564485" y="5439054"/>
            <a:ext cx="1060510" cy="1409316"/>
          </a:xfrm>
          <a:prstGeom prst="rect">
            <a:avLst/>
          </a:prstGeom>
        </p:spPr>
      </p:pic>
    </p:spTree>
    <p:extLst>
      <p:ext uri="{BB962C8B-B14F-4D97-AF65-F5344CB8AC3E}">
        <p14:creationId xmlns:p14="http://schemas.microsoft.com/office/powerpoint/2010/main" val="205622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104"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etr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93819" y="5521392"/>
            <a:ext cx="609600" cy="609600"/>
          </a:xfrm>
          <a:prstGeom prst="rect">
            <a:avLst/>
          </a:prstGeom>
        </p:spPr>
      </p:pic>
      <p:pic>
        <p:nvPicPr>
          <p:cNvPr id="5" name="dworzec pałac">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4767609" y="558482"/>
            <a:ext cx="609600" cy="609600"/>
          </a:xfrm>
          <a:prstGeom prst="rect">
            <a:avLst/>
          </a:prstGeom>
        </p:spPr>
      </p:pic>
      <p:sp>
        <p:nvSpPr>
          <p:cNvPr id="2" name="Objaśnienie owalne 1"/>
          <p:cNvSpPr/>
          <p:nvPr/>
        </p:nvSpPr>
        <p:spPr>
          <a:xfrm>
            <a:off x="3203836" y="3223"/>
            <a:ext cx="3399006" cy="1908049"/>
          </a:xfrm>
          <a:prstGeom prst="wedgeEllipseCallout">
            <a:avLst>
              <a:gd name="adj1" fmla="val -57600"/>
              <a:gd name="adj2" fmla="val 214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Objaśnienie owalne 2"/>
          <p:cNvSpPr/>
          <p:nvPr/>
        </p:nvSpPr>
        <p:spPr>
          <a:xfrm>
            <a:off x="188207" y="130066"/>
            <a:ext cx="2659496" cy="901900"/>
          </a:xfrm>
          <a:prstGeom prst="wedgeEllipseCallout">
            <a:avLst>
              <a:gd name="adj1" fmla="val 13151"/>
              <a:gd name="adj2" fmla="val 687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p:cNvSpPr txBox="1"/>
          <p:nvPr/>
        </p:nvSpPr>
        <p:spPr>
          <a:xfrm>
            <a:off x="276984" y="283789"/>
            <a:ext cx="2481942" cy="646331"/>
          </a:xfrm>
          <a:prstGeom prst="rect">
            <a:avLst/>
          </a:prstGeom>
          <a:noFill/>
        </p:spPr>
        <p:txBody>
          <a:bodyPr wrap="square" rtlCol="0">
            <a:spAutoFit/>
          </a:bodyPr>
          <a:lstStyle/>
          <a:p>
            <a:r>
              <a:rPr lang="pl-PL" dirty="0" smtClean="0"/>
              <a:t>Przepraszam, gdzie jest Dworzec Centralny?</a:t>
            </a:r>
            <a:endParaRPr lang="pl-PL" dirty="0"/>
          </a:p>
        </p:txBody>
      </p:sp>
      <p:sp>
        <p:nvSpPr>
          <p:cNvPr id="16" name="pole tekstowe 15"/>
          <p:cNvSpPr txBox="1"/>
          <p:nvPr/>
        </p:nvSpPr>
        <p:spPr>
          <a:xfrm>
            <a:off x="3841755" y="134534"/>
            <a:ext cx="2713044" cy="1754326"/>
          </a:xfrm>
          <a:prstGeom prst="rect">
            <a:avLst/>
          </a:prstGeom>
          <a:noFill/>
        </p:spPr>
        <p:txBody>
          <a:bodyPr wrap="square" rtlCol="0">
            <a:spAutoFit/>
          </a:bodyPr>
          <a:lstStyle/>
          <a:p>
            <a:r>
              <a:rPr lang="pl-PL" dirty="0" smtClean="0"/>
              <a:t>Musi Pani iść cały czas prosto ulicą Marszałkowską, a potem skręcić w lewo. Dworzec jest obok Pałacu Kultury i Nauki.</a:t>
            </a:r>
            <a:endParaRPr lang="pl-PL" dirty="0"/>
          </a:p>
        </p:txBody>
      </p:sp>
      <p:sp>
        <p:nvSpPr>
          <p:cNvPr id="18" name="Objaśnienie owalne 17"/>
          <p:cNvSpPr/>
          <p:nvPr/>
        </p:nvSpPr>
        <p:spPr>
          <a:xfrm>
            <a:off x="7143430" y="178039"/>
            <a:ext cx="2410673" cy="953779"/>
          </a:xfrm>
          <a:prstGeom prst="wedgeEllipseCallout">
            <a:avLst>
              <a:gd name="adj1" fmla="val 14555"/>
              <a:gd name="adj2" fmla="val 659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9" name="Objaśnienie owalne 18"/>
          <p:cNvSpPr/>
          <p:nvPr/>
        </p:nvSpPr>
        <p:spPr>
          <a:xfrm>
            <a:off x="9649841" y="104126"/>
            <a:ext cx="2410673" cy="953779"/>
          </a:xfrm>
          <a:prstGeom prst="wedgeEllipseCallout">
            <a:avLst>
              <a:gd name="adj1" fmla="val -8745"/>
              <a:gd name="adj2" fmla="val 659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ole tekstowe 19"/>
          <p:cNvSpPr txBox="1"/>
          <p:nvPr/>
        </p:nvSpPr>
        <p:spPr>
          <a:xfrm>
            <a:off x="7499563" y="470261"/>
            <a:ext cx="1867989" cy="369332"/>
          </a:xfrm>
          <a:prstGeom prst="rect">
            <a:avLst/>
          </a:prstGeom>
          <a:noFill/>
        </p:spPr>
        <p:txBody>
          <a:bodyPr wrap="square" rtlCol="0">
            <a:spAutoFit/>
          </a:bodyPr>
          <a:lstStyle/>
          <a:p>
            <a:r>
              <a:rPr lang="pl-PL" dirty="0" smtClean="0"/>
              <a:t>Bardzo dziękuję.</a:t>
            </a:r>
            <a:endParaRPr lang="pl-PL" dirty="0"/>
          </a:p>
        </p:txBody>
      </p:sp>
      <p:sp>
        <p:nvSpPr>
          <p:cNvPr id="21" name="pole tekstowe 20"/>
          <p:cNvSpPr txBox="1"/>
          <p:nvPr/>
        </p:nvSpPr>
        <p:spPr>
          <a:xfrm>
            <a:off x="10144572" y="470261"/>
            <a:ext cx="2011680" cy="369332"/>
          </a:xfrm>
          <a:prstGeom prst="rect">
            <a:avLst/>
          </a:prstGeom>
          <a:noFill/>
        </p:spPr>
        <p:txBody>
          <a:bodyPr wrap="square" rtlCol="0">
            <a:spAutoFit/>
          </a:bodyPr>
          <a:lstStyle/>
          <a:p>
            <a:r>
              <a:rPr lang="pl-PL" dirty="0" smtClean="0"/>
              <a:t>Nie ma za co.</a:t>
            </a:r>
            <a:endParaRPr lang="pl-PL" dirty="0"/>
          </a:p>
        </p:txBody>
      </p:sp>
      <p:sp>
        <p:nvSpPr>
          <p:cNvPr id="23" name="Objaśnienie owalne 22"/>
          <p:cNvSpPr/>
          <p:nvPr/>
        </p:nvSpPr>
        <p:spPr>
          <a:xfrm flipH="1">
            <a:off x="146121" y="3613834"/>
            <a:ext cx="2808266" cy="953779"/>
          </a:xfrm>
          <a:prstGeom prst="wedgeEllipseCallout">
            <a:avLst>
              <a:gd name="adj1" fmla="val 2187"/>
              <a:gd name="adj2" fmla="val 618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4" name="Objaśnienie owalne 23"/>
          <p:cNvSpPr/>
          <p:nvPr/>
        </p:nvSpPr>
        <p:spPr>
          <a:xfrm>
            <a:off x="3311658" y="3654087"/>
            <a:ext cx="2410673" cy="953779"/>
          </a:xfrm>
          <a:prstGeom prst="wedgeEllipseCallout">
            <a:avLst>
              <a:gd name="adj1" fmla="val -39090"/>
              <a:gd name="adj2" fmla="val 68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5" name="pole tekstowe 24"/>
          <p:cNvSpPr txBox="1"/>
          <p:nvPr/>
        </p:nvSpPr>
        <p:spPr>
          <a:xfrm>
            <a:off x="503392" y="3830977"/>
            <a:ext cx="2570719" cy="646331"/>
          </a:xfrm>
          <a:prstGeom prst="rect">
            <a:avLst/>
          </a:prstGeom>
          <a:noFill/>
        </p:spPr>
        <p:txBody>
          <a:bodyPr wrap="square" rtlCol="0">
            <a:spAutoFit/>
          </a:bodyPr>
          <a:lstStyle/>
          <a:p>
            <a:r>
              <a:rPr lang="pl-PL" dirty="0" smtClean="0"/>
              <a:t>Przepraszam, jaka to ulica?</a:t>
            </a:r>
            <a:endParaRPr lang="pl-PL" dirty="0"/>
          </a:p>
        </p:txBody>
      </p:sp>
      <p:sp>
        <p:nvSpPr>
          <p:cNvPr id="26" name="pole tekstowe 25"/>
          <p:cNvSpPr txBox="1"/>
          <p:nvPr/>
        </p:nvSpPr>
        <p:spPr>
          <a:xfrm>
            <a:off x="3623588" y="3692477"/>
            <a:ext cx="2155372" cy="923330"/>
          </a:xfrm>
          <a:prstGeom prst="rect">
            <a:avLst/>
          </a:prstGeom>
          <a:noFill/>
        </p:spPr>
        <p:txBody>
          <a:bodyPr wrap="square" rtlCol="0">
            <a:spAutoFit/>
          </a:bodyPr>
          <a:lstStyle/>
          <a:p>
            <a:r>
              <a:rPr lang="pl-PL" dirty="0" smtClean="0"/>
              <a:t>Jesteśmy na ulicy Nowy Świat 25. A dokąd Pani idzie?</a:t>
            </a:r>
            <a:endParaRPr lang="pl-PL" dirty="0"/>
          </a:p>
        </p:txBody>
      </p:sp>
      <p:sp>
        <p:nvSpPr>
          <p:cNvPr id="28" name="Objaśnienie owalne 27"/>
          <p:cNvSpPr/>
          <p:nvPr/>
        </p:nvSpPr>
        <p:spPr>
          <a:xfrm>
            <a:off x="9649841" y="3489756"/>
            <a:ext cx="2410673" cy="1264551"/>
          </a:xfrm>
          <a:prstGeom prst="wedgeEllipseCallout">
            <a:avLst>
              <a:gd name="adj1" fmla="val -36381"/>
              <a:gd name="adj2" fmla="val 618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0" name="Objaśnienie owalne 29"/>
          <p:cNvSpPr/>
          <p:nvPr/>
        </p:nvSpPr>
        <p:spPr>
          <a:xfrm>
            <a:off x="6557554" y="3573583"/>
            <a:ext cx="2735016" cy="1034283"/>
          </a:xfrm>
          <a:prstGeom prst="wedgeEllipseCallout">
            <a:avLst>
              <a:gd name="adj1" fmla="val 19432"/>
              <a:gd name="adj2" fmla="val 68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1" name="pole tekstowe 30"/>
          <p:cNvSpPr txBox="1"/>
          <p:nvPr/>
        </p:nvSpPr>
        <p:spPr>
          <a:xfrm>
            <a:off x="6990981" y="3654087"/>
            <a:ext cx="2301589" cy="923330"/>
          </a:xfrm>
          <a:prstGeom prst="rect">
            <a:avLst/>
          </a:prstGeom>
          <a:noFill/>
        </p:spPr>
        <p:txBody>
          <a:bodyPr wrap="square" rtlCol="0">
            <a:spAutoFit/>
          </a:bodyPr>
          <a:lstStyle/>
          <a:p>
            <a:r>
              <a:rPr lang="pl-PL" dirty="0" smtClean="0"/>
              <a:t>Idę do stacji metra Uniwersytet. Gdzie ona jest?</a:t>
            </a:r>
            <a:endParaRPr lang="pl-PL" dirty="0"/>
          </a:p>
        </p:txBody>
      </p:sp>
      <p:sp>
        <p:nvSpPr>
          <p:cNvPr id="32" name="pole tekstowe 31"/>
          <p:cNvSpPr txBox="1"/>
          <p:nvPr/>
        </p:nvSpPr>
        <p:spPr>
          <a:xfrm>
            <a:off x="10026068" y="3553978"/>
            <a:ext cx="1921189" cy="1200329"/>
          </a:xfrm>
          <a:prstGeom prst="rect">
            <a:avLst/>
          </a:prstGeom>
          <a:noFill/>
        </p:spPr>
        <p:txBody>
          <a:bodyPr wrap="square" rtlCol="0">
            <a:spAutoFit/>
          </a:bodyPr>
          <a:lstStyle/>
          <a:p>
            <a:r>
              <a:rPr lang="pl-PL" dirty="0" smtClean="0"/>
              <a:t>Proszę iść cały czas prosto aż do skrzyżowania, a potem w prawo.</a:t>
            </a:r>
            <a:endParaRPr lang="pl-PL" dirty="0"/>
          </a:p>
        </p:txBody>
      </p:sp>
      <p:pic>
        <p:nvPicPr>
          <p:cNvPr id="4" name="Obraz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189299" y="1201661"/>
            <a:ext cx="911521" cy="2286054"/>
          </a:xfrm>
          <a:prstGeom prst="rect">
            <a:avLst/>
          </a:prstGeom>
        </p:spPr>
      </p:pic>
      <p:pic>
        <p:nvPicPr>
          <p:cNvPr id="6" name="Obraz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2298693" y="1108534"/>
            <a:ext cx="880092" cy="2445444"/>
          </a:xfrm>
          <a:prstGeom prst="rect">
            <a:avLst/>
          </a:prstGeom>
        </p:spPr>
      </p:pic>
      <p:pic>
        <p:nvPicPr>
          <p:cNvPr id="29" name="Obraz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415352" y="1185741"/>
            <a:ext cx="911521" cy="2286054"/>
          </a:xfrm>
          <a:prstGeom prst="rect">
            <a:avLst/>
          </a:prstGeom>
        </p:spPr>
      </p:pic>
      <p:pic>
        <p:nvPicPr>
          <p:cNvPr id="33" name="Obraz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911374" y="1042271"/>
            <a:ext cx="880092" cy="2445444"/>
          </a:xfrm>
          <a:prstGeom prst="rect">
            <a:avLst/>
          </a:prstGeom>
        </p:spPr>
      </p:pic>
      <p:pic>
        <p:nvPicPr>
          <p:cNvPr id="7" name="Obraz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3589" y="4714623"/>
            <a:ext cx="682308" cy="2103313"/>
          </a:xfrm>
          <a:prstGeom prst="rect">
            <a:avLst/>
          </a:prstGeom>
        </p:spPr>
      </p:pic>
      <p:pic>
        <p:nvPicPr>
          <p:cNvPr id="8" name="Obraz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63840" y="4567613"/>
            <a:ext cx="919409" cy="2250133"/>
          </a:xfrm>
          <a:prstGeom prst="rect">
            <a:avLst/>
          </a:prstGeom>
        </p:spPr>
      </p:pic>
      <p:pic>
        <p:nvPicPr>
          <p:cNvPr id="34" name="Obraz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24645" y="4680802"/>
            <a:ext cx="682308" cy="2103313"/>
          </a:xfrm>
          <a:prstGeom prst="rect">
            <a:avLst/>
          </a:prstGeom>
        </p:spPr>
      </p:pic>
      <p:pic>
        <p:nvPicPr>
          <p:cNvPr id="35" name="Obraz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20979" y="4577417"/>
            <a:ext cx="919409" cy="2250133"/>
          </a:xfrm>
          <a:prstGeom prst="rect">
            <a:avLst/>
          </a:prstGeom>
        </p:spPr>
      </p:pic>
    </p:spTree>
    <p:extLst>
      <p:ext uri="{BB962C8B-B14F-4D97-AF65-F5344CB8AC3E}">
        <p14:creationId xmlns:p14="http://schemas.microsoft.com/office/powerpoint/2010/main" val="402315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64" fill="hold"/>
                                        <p:tgtEl>
                                          <p:spTgt spid="5"/>
                                        </p:tgtEl>
                                      </p:cBhvr>
                                    </p:cmd>
                                  </p:childTnLst>
                                </p:cTn>
                              </p:par>
                            </p:childTnLst>
                          </p:cTn>
                        </p:par>
                        <p:par>
                          <p:cTn id="7" fill="hold">
                            <p:stCondLst>
                              <p:cond delay="16064"/>
                            </p:stCondLst>
                            <p:childTnLst>
                              <p:par>
                                <p:cTn id="8" presetID="1" presetClass="mediacall" presetSubtype="0" fill="hold" nodeType="afterEffect">
                                  <p:stCondLst>
                                    <p:cond delay="0"/>
                                  </p:stCondLst>
                                  <p:childTnLst>
                                    <p:cmd type="call" cmd="playFrom(0.0)">
                                      <p:cBhvr>
                                        <p:cTn id="9" dur="2126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5"/>
                </p:tgtEl>
              </p:cMediaNode>
            </p:audio>
            <p:audio>
              <p:cMediaNode vol="80000" showWhenStopped="0">
                <p:cTn id="11"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232</Words>
  <Application>Microsoft Office PowerPoint</Application>
  <PresentationFormat>Panoramiczny</PresentationFormat>
  <Paragraphs>36</Paragraphs>
  <Slides>6</Slides>
  <Notes>0</Notes>
  <HiddenSlides>0</HiddenSlides>
  <MMClips>6</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6</vt:i4>
      </vt:variant>
    </vt:vector>
  </HeadingPairs>
  <TitlesOfParts>
    <vt:vector size="11" baseType="lpstr">
      <vt:lpstr>Arial</vt:lpstr>
      <vt:lpstr>Calibri</vt:lpstr>
      <vt:lpstr>Calibri Light</vt:lpstr>
      <vt:lpstr>Times New Roman</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Agnieszka Pawlowska</dc:creator>
  <cp:lastModifiedBy>Agnieszka Pawlowska</cp:lastModifiedBy>
  <cp:revision>73</cp:revision>
  <dcterms:created xsi:type="dcterms:W3CDTF">2016-01-24T17:57:03Z</dcterms:created>
  <dcterms:modified xsi:type="dcterms:W3CDTF">2016-01-27T23:00:28Z</dcterms:modified>
</cp:coreProperties>
</file>