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3" r:id="rId3"/>
    <p:sldId id="274" r:id="rId4"/>
    <p:sldId id="275" r:id="rId5"/>
    <p:sldId id="272" r:id="rId6"/>
    <p:sldId id="263" r:id="rId7"/>
    <p:sldId id="271" r:id="rId8"/>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24E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1524000" y="1122363"/>
            <a:ext cx="9144000" cy="2387600"/>
          </a:xfrm>
        </p:spPr>
        <p:txBody>
          <a:bodyPr anchor="b"/>
          <a:lstStyle>
            <a:lvl1pPr algn="ctr">
              <a:defRPr sz="6000"/>
            </a:lvl1pPr>
          </a:lstStyle>
          <a:p>
            <a:r>
              <a:rPr lang="pl-PL" smtClean="0"/>
              <a:t>Kliknij, aby edytować styl</a:t>
            </a:r>
            <a:endParaRPr lang="pl-PL"/>
          </a:p>
        </p:txBody>
      </p:sp>
      <p:sp>
        <p:nvSpPr>
          <p:cNvPr id="3" name="Podtytu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1EFA1FE5-37E9-41F1-8D37-2580E1C9C76E}" type="datetimeFigureOut">
              <a:rPr lang="pl-PL" smtClean="0"/>
              <a:t>27.01.2016</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9CB3D74F-A1AE-41A3-92DE-255448BAAA3A}" type="slidenum">
              <a:rPr lang="pl-PL" smtClean="0"/>
              <a:t>‹#›</a:t>
            </a:fld>
            <a:endParaRPr lang="pl-PL"/>
          </a:p>
        </p:txBody>
      </p:sp>
    </p:spTree>
    <p:extLst>
      <p:ext uri="{BB962C8B-B14F-4D97-AF65-F5344CB8AC3E}">
        <p14:creationId xmlns:p14="http://schemas.microsoft.com/office/powerpoint/2010/main" val="13130980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1EFA1FE5-37E9-41F1-8D37-2580E1C9C76E}" type="datetimeFigureOut">
              <a:rPr lang="pl-PL" smtClean="0"/>
              <a:t>27.01.2016</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9CB3D74F-A1AE-41A3-92DE-255448BAAA3A}" type="slidenum">
              <a:rPr lang="pl-PL" smtClean="0"/>
              <a:t>‹#›</a:t>
            </a:fld>
            <a:endParaRPr lang="pl-PL"/>
          </a:p>
        </p:txBody>
      </p:sp>
    </p:spTree>
    <p:extLst>
      <p:ext uri="{BB962C8B-B14F-4D97-AF65-F5344CB8AC3E}">
        <p14:creationId xmlns:p14="http://schemas.microsoft.com/office/powerpoint/2010/main" val="4042455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724900" y="365125"/>
            <a:ext cx="2628900" cy="5811838"/>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838200" y="365125"/>
            <a:ext cx="7734300" cy="5811838"/>
          </a:xfrm>
        </p:spPr>
        <p:txBody>
          <a:bodyPr vert="eaVert"/>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1EFA1FE5-37E9-41F1-8D37-2580E1C9C76E}" type="datetimeFigureOut">
              <a:rPr lang="pl-PL" smtClean="0"/>
              <a:t>27.01.2016</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9CB3D74F-A1AE-41A3-92DE-255448BAAA3A}" type="slidenum">
              <a:rPr lang="pl-PL" smtClean="0"/>
              <a:t>‹#›</a:t>
            </a:fld>
            <a:endParaRPr lang="pl-PL"/>
          </a:p>
        </p:txBody>
      </p:sp>
    </p:spTree>
    <p:extLst>
      <p:ext uri="{BB962C8B-B14F-4D97-AF65-F5344CB8AC3E}">
        <p14:creationId xmlns:p14="http://schemas.microsoft.com/office/powerpoint/2010/main" val="3175317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1EFA1FE5-37E9-41F1-8D37-2580E1C9C76E}" type="datetimeFigureOut">
              <a:rPr lang="pl-PL" smtClean="0"/>
              <a:t>27.01.2016</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9CB3D74F-A1AE-41A3-92DE-255448BAAA3A}" type="slidenum">
              <a:rPr lang="pl-PL" smtClean="0"/>
              <a:t>‹#›</a:t>
            </a:fld>
            <a:endParaRPr lang="pl-PL"/>
          </a:p>
        </p:txBody>
      </p:sp>
    </p:spTree>
    <p:extLst>
      <p:ext uri="{BB962C8B-B14F-4D97-AF65-F5344CB8AC3E}">
        <p14:creationId xmlns:p14="http://schemas.microsoft.com/office/powerpoint/2010/main" val="2726237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831850" y="1709738"/>
            <a:ext cx="10515600" cy="2852737"/>
          </a:xfrm>
        </p:spPr>
        <p:txBody>
          <a:bodyPr anchor="b"/>
          <a:lstStyle>
            <a:lvl1pPr>
              <a:defRPr sz="6000"/>
            </a:lvl1pPr>
          </a:lstStyle>
          <a:p>
            <a:r>
              <a:rPr lang="pl-PL" smtClean="0"/>
              <a:t>Kliknij, aby edytować styl</a:t>
            </a:r>
            <a:endParaRPr lang="pl-PL"/>
          </a:p>
        </p:txBody>
      </p:sp>
      <p:sp>
        <p:nvSpPr>
          <p:cNvPr id="3" name="Symbol zastępczy tekst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smtClean="0"/>
              <a:t>Edytuj style wzorca tekstu</a:t>
            </a:r>
          </a:p>
        </p:txBody>
      </p:sp>
      <p:sp>
        <p:nvSpPr>
          <p:cNvPr id="4" name="Symbol zastępczy daty 3"/>
          <p:cNvSpPr>
            <a:spLocks noGrp="1"/>
          </p:cNvSpPr>
          <p:nvPr>
            <p:ph type="dt" sz="half" idx="10"/>
          </p:nvPr>
        </p:nvSpPr>
        <p:spPr/>
        <p:txBody>
          <a:bodyPr/>
          <a:lstStyle/>
          <a:p>
            <a:fld id="{1EFA1FE5-37E9-41F1-8D37-2580E1C9C76E}" type="datetimeFigureOut">
              <a:rPr lang="pl-PL" smtClean="0"/>
              <a:t>27.01.2016</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9CB3D74F-A1AE-41A3-92DE-255448BAAA3A}" type="slidenum">
              <a:rPr lang="pl-PL" smtClean="0"/>
              <a:t>‹#›</a:t>
            </a:fld>
            <a:endParaRPr lang="pl-PL"/>
          </a:p>
        </p:txBody>
      </p:sp>
    </p:spTree>
    <p:extLst>
      <p:ext uri="{BB962C8B-B14F-4D97-AF65-F5344CB8AC3E}">
        <p14:creationId xmlns:p14="http://schemas.microsoft.com/office/powerpoint/2010/main" val="42234176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838200" y="1825625"/>
            <a:ext cx="5181600" cy="4351338"/>
          </a:xfrm>
        </p:spPr>
        <p:txBody>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6172200" y="1825625"/>
            <a:ext cx="5181600" cy="4351338"/>
          </a:xfrm>
        </p:spPr>
        <p:txBody>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1EFA1FE5-37E9-41F1-8D37-2580E1C9C76E}" type="datetimeFigureOut">
              <a:rPr lang="pl-PL" smtClean="0"/>
              <a:t>27.01.2016</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9CB3D74F-A1AE-41A3-92DE-255448BAAA3A}" type="slidenum">
              <a:rPr lang="pl-PL" smtClean="0"/>
              <a:t>‹#›</a:t>
            </a:fld>
            <a:endParaRPr lang="pl-PL"/>
          </a:p>
        </p:txBody>
      </p:sp>
    </p:spTree>
    <p:extLst>
      <p:ext uri="{BB962C8B-B14F-4D97-AF65-F5344CB8AC3E}">
        <p14:creationId xmlns:p14="http://schemas.microsoft.com/office/powerpoint/2010/main" val="31706805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839788" y="365125"/>
            <a:ext cx="10515600" cy="1325563"/>
          </a:xfrm>
        </p:spPr>
        <p:txBody>
          <a:bodyPr/>
          <a:lstStyle/>
          <a:p>
            <a:r>
              <a:rPr lang="pl-PL" smtClean="0"/>
              <a:t>Kliknij, aby edytować styl</a:t>
            </a:r>
            <a:endParaRPr lang="pl-PL"/>
          </a:p>
        </p:txBody>
      </p:sp>
      <p:sp>
        <p:nvSpPr>
          <p:cNvPr id="3" name="Symbol zastępczy tekst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Edytuj style wzorca tekstu</a:t>
            </a:r>
          </a:p>
        </p:txBody>
      </p:sp>
      <p:sp>
        <p:nvSpPr>
          <p:cNvPr id="4" name="Symbol zastępczy zawartości 3"/>
          <p:cNvSpPr>
            <a:spLocks noGrp="1"/>
          </p:cNvSpPr>
          <p:nvPr>
            <p:ph sz="half" idx="2"/>
          </p:nvPr>
        </p:nvSpPr>
        <p:spPr>
          <a:xfrm>
            <a:off x="839788" y="2505075"/>
            <a:ext cx="5157787" cy="3684588"/>
          </a:xfrm>
        </p:spPr>
        <p:txBody>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Edytuj style wzorca tekstu</a:t>
            </a:r>
          </a:p>
        </p:txBody>
      </p:sp>
      <p:sp>
        <p:nvSpPr>
          <p:cNvPr id="6" name="Symbol zastępczy zawartości 5"/>
          <p:cNvSpPr>
            <a:spLocks noGrp="1"/>
          </p:cNvSpPr>
          <p:nvPr>
            <p:ph sz="quarter" idx="4"/>
          </p:nvPr>
        </p:nvSpPr>
        <p:spPr>
          <a:xfrm>
            <a:off x="6172200" y="2505075"/>
            <a:ext cx="5183188" cy="3684588"/>
          </a:xfrm>
        </p:spPr>
        <p:txBody>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1EFA1FE5-37E9-41F1-8D37-2580E1C9C76E}" type="datetimeFigureOut">
              <a:rPr lang="pl-PL" smtClean="0"/>
              <a:t>27.01.2016</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9CB3D74F-A1AE-41A3-92DE-255448BAAA3A}" type="slidenum">
              <a:rPr lang="pl-PL" smtClean="0"/>
              <a:t>‹#›</a:t>
            </a:fld>
            <a:endParaRPr lang="pl-PL"/>
          </a:p>
        </p:txBody>
      </p:sp>
    </p:spTree>
    <p:extLst>
      <p:ext uri="{BB962C8B-B14F-4D97-AF65-F5344CB8AC3E}">
        <p14:creationId xmlns:p14="http://schemas.microsoft.com/office/powerpoint/2010/main" val="4342719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1EFA1FE5-37E9-41F1-8D37-2580E1C9C76E}" type="datetimeFigureOut">
              <a:rPr lang="pl-PL" smtClean="0"/>
              <a:t>27.01.2016</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9CB3D74F-A1AE-41A3-92DE-255448BAAA3A}" type="slidenum">
              <a:rPr lang="pl-PL" smtClean="0"/>
              <a:t>‹#›</a:t>
            </a:fld>
            <a:endParaRPr lang="pl-PL"/>
          </a:p>
        </p:txBody>
      </p:sp>
    </p:spTree>
    <p:extLst>
      <p:ext uri="{BB962C8B-B14F-4D97-AF65-F5344CB8AC3E}">
        <p14:creationId xmlns:p14="http://schemas.microsoft.com/office/powerpoint/2010/main" val="4121956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1EFA1FE5-37E9-41F1-8D37-2580E1C9C76E}" type="datetimeFigureOut">
              <a:rPr lang="pl-PL" smtClean="0"/>
              <a:t>27.01.2016</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9CB3D74F-A1AE-41A3-92DE-255448BAAA3A}" type="slidenum">
              <a:rPr lang="pl-PL" smtClean="0"/>
              <a:t>‹#›</a:t>
            </a:fld>
            <a:endParaRPr lang="pl-PL"/>
          </a:p>
        </p:txBody>
      </p:sp>
    </p:spTree>
    <p:extLst>
      <p:ext uri="{BB962C8B-B14F-4D97-AF65-F5344CB8AC3E}">
        <p14:creationId xmlns:p14="http://schemas.microsoft.com/office/powerpoint/2010/main" val="41380827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smtClean="0"/>
              <a:t>Kliknij, aby edytować styl</a:t>
            </a:r>
            <a:endParaRPr lang="pl-PL"/>
          </a:p>
        </p:txBody>
      </p:sp>
      <p:sp>
        <p:nvSpPr>
          <p:cNvPr id="3" name="Symbol zastępczy zawartośc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Edytuj style wzorca tekstu</a:t>
            </a:r>
          </a:p>
        </p:txBody>
      </p:sp>
      <p:sp>
        <p:nvSpPr>
          <p:cNvPr id="5" name="Symbol zastępczy daty 4"/>
          <p:cNvSpPr>
            <a:spLocks noGrp="1"/>
          </p:cNvSpPr>
          <p:nvPr>
            <p:ph type="dt" sz="half" idx="10"/>
          </p:nvPr>
        </p:nvSpPr>
        <p:spPr/>
        <p:txBody>
          <a:bodyPr/>
          <a:lstStyle/>
          <a:p>
            <a:fld id="{1EFA1FE5-37E9-41F1-8D37-2580E1C9C76E}" type="datetimeFigureOut">
              <a:rPr lang="pl-PL" smtClean="0"/>
              <a:t>27.01.2016</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9CB3D74F-A1AE-41A3-92DE-255448BAAA3A}" type="slidenum">
              <a:rPr lang="pl-PL" smtClean="0"/>
              <a:t>‹#›</a:t>
            </a:fld>
            <a:endParaRPr lang="pl-PL"/>
          </a:p>
        </p:txBody>
      </p:sp>
    </p:spTree>
    <p:extLst>
      <p:ext uri="{BB962C8B-B14F-4D97-AF65-F5344CB8AC3E}">
        <p14:creationId xmlns:p14="http://schemas.microsoft.com/office/powerpoint/2010/main" val="38988622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smtClean="0"/>
              <a:t>Kliknij, aby edytować styl</a:t>
            </a:r>
            <a:endParaRPr lang="pl-PL"/>
          </a:p>
        </p:txBody>
      </p:sp>
      <p:sp>
        <p:nvSpPr>
          <p:cNvPr id="3" name="Symbol zastępczy obraz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Edytuj style wzorca tekstu</a:t>
            </a:r>
          </a:p>
        </p:txBody>
      </p:sp>
      <p:sp>
        <p:nvSpPr>
          <p:cNvPr id="5" name="Symbol zastępczy daty 4"/>
          <p:cNvSpPr>
            <a:spLocks noGrp="1"/>
          </p:cNvSpPr>
          <p:nvPr>
            <p:ph type="dt" sz="half" idx="10"/>
          </p:nvPr>
        </p:nvSpPr>
        <p:spPr/>
        <p:txBody>
          <a:bodyPr/>
          <a:lstStyle/>
          <a:p>
            <a:fld id="{1EFA1FE5-37E9-41F1-8D37-2580E1C9C76E}" type="datetimeFigureOut">
              <a:rPr lang="pl-PL" smtClean="0"/>
              <a:t>27.01.2016</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9CB3D74F-A1AE-41A3-92DE-255448BAAA3A}" type="slidenum">
              <a:rPr lang="pl-PL" smtClean="0"/>
              <a:t>‹#›</a:t>
            </a:fld>
            <a:endParaRPr lang="pl-PL"/>
          </a:p>
        </p:txBody>
      </p:sp>
    </p:spTree>
    <p:extLst>
      <p:ext uri="{BB962C8B-B14F-4D97-AF65-F5344CB8AC3E}">
        <p14:creationId xmlns:p14="http://schemas.microsoft.com/office/powerpoint/2010/main" val="1695859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FA1FE5-37E9-41F1-8D37-2580E1C9C76E}" type="datetimeFigureOut">
              <a:rPr lang="pl-PL" smtClean="0"/>
              <a:t>27.01.2016</a:t>
            </a:fld>
            <a:endParaRPr lang="pl-PL"/>
          </a:p>
        </p:txBody>
      </p:sp>
      <p:sp>
        <p:nvSpPr>
          <p:cNvPr id="5" name="Symbol zastępczy stop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B3D74F-A1AE-41A3-92DE-255448BAAA3A}" type="slidenum">
              <a:rPr lang="pl-PL" smtClean="0"/>
              <a:t>‹#›</a:t>
            </a:fld>
            <a:endParaRPr lang="pl-PL"/>
          </a:p>
        </p:txBody>
      </p:sp>
    </p:spTree>
    <p:extLst>
      <p:ext uri="{BB962C8B-B14F-4D97-AF65-F5344CB8AC3E}">
        <p14:creationId xmlns:p14="http://schemas.microsoft.com/office/powerpoint/2010/main" val="8069674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g"/><Relationship Id="rId7"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e tekstowe 3"/>
          <p:cNvSpPr txBox="1"/>
          <p:nvPr/>
        </p:nvSpPr>
        <p:spPr>
          <a:xfrm>
            <a:off x="796835" y="2654756"/>
            <a:ext cx="6727371" cy="1754326"/>
          </a:xfrm>
          <a:prstGeom prst="rect">
            <a:avLst/>
          </a:prstGeom>
          <a:noFill/>
        </p:spPr>
        <p:txBody>
          <a:bodyPr wrap="square" rtlCol="0">
            <a:spAutoFit/>
          </a:bodyPr>
          <a:lstStyle/>
          <a:p>
            <a:r>
              <a:rPr lang="pl-PL" sz="5400" b="1" dirty="0" smtClean="0"/>
              <a:t>Przepraszam, którędy na dworzec?</a:t>
            </a:r>
            <a:endParaRPr lang="pl-PL" sz="5400" b="1" dirty="0"/>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3172" y="185511"/>
            <a:ext cx="4278312" cy="646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Obraz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942" y="0"/>
            <a:ext cx="2762193" cy="788997"/>
          </a:xfrm>
          <a:prstGeom prst="rect">
            <a:avLst/>
          </a:prstGeom>
        </p:spPr>
      </p:pic>
      <p:pic>
        <p:nvPicPr>
          <p:cNvPr id="8" name="Obraz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877" y="5341513"/>
            <a:ext cx="4595813"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Prostokąt 8"/>
          <p:cNvSpPr/>
          <p:nvPr/>
        </p:nvSpPr>
        <p:spPr>
          <a:xfrm>
            <a:off x="4354286" y="6134572"/>
            <a:ext cx="6096000" cy="577081"/>
          </a:xfrm>
          <a:prstGeom prst="rect">
            <a:avLst/>
          </a:prstGeom>
        </p:spPr>
        <p:txBody>
          <a:bodyPr>
            <a:spAutoFit/>
          </a:bodyPr>
          <a:lstStyle/>
          <a:p>
            <a:pPr algn="just">
              <a:spcAft>
                <a:spcPts val="0"/>
              </a:spcAft>
            </a:pPr>
            <a:r>
              <a:rPr lang="en-US"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reflects the views only of the authors, and the Commission cannot be held responsible for any use which may be made of the information contained therein.</a:t>
            </a:r>
            <a:endParaRPr lang="pl-PL" sz="105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695793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aśnienie owalne 8"/>
          <p:cNvSpPr/>
          <p:nvPr/>
        </p:nvSpPr>
        <p:spPr>
          <a:xfrm>
            <a:off x="623812" y="1437358"/>
            <a:ext cx="3402316" cy="960710"/>
          </a:xfrm>
          <a:prstGeom prst="wedgeEllipseCallout">
            <a:avLst>
              <a:gd name="adj1" fmla="val 46952"/>
              <a:gd name="adj2" fmla="val 1669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 name="Objaśnienie owalne 9"/>
          <p:cNvSpPr/>
          <p:nvPr/>
        </p:nvSpPr>
        <p:spPr>
          <a:xfrm>
            <a:off x="623811" y="2874230"/>
            <a:ext cx="3644537" cy="968688"/>
          </a:xfrm>
          <a:prstGeom prst="wedgeEllipseCallout">
            <a:avLst>
              <a:gd name="adj1" fmla="val 46193"/>
              <a:gd name="adj2" fmla="val -1972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Objaśnienie owalne 10"/>
          <p:cNvSpPr/>
          <p:nvPr/>
        </p:nvSpPr>
        <p:spPr>
          <a:xfrm>
            <a:off x="584266" y="4321191"/>
            <a:ext cx="3644537" cy="843182"/>
          </a:xfrm>
          <a:prstGeom prst="wedgeEllipseCallout">
            <a:avLst>
              <a:gd name="adj1" fmla="val -32660"/>
              <a:gd name="adj2" fmla="val 4039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2" name="Objaśnienie owalne 11"/>
          <p:cNvSpPr/>
          <p:nvPr/>
        </p:nvSpPr>
        <p:spPr>
          <a:xfrm>
            <a:off x="677498" y="5716782"/>
            <a:ext cx="3644537" cy="797868"/>
          </a:xfrm>
          <a:prstGeom prst="wedgeEllipseCallout">
            <a:avLst>
              <a:gd name="adj1" fmla="val -35528"/>
              <a:gd name="adj2" fmla="val 383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3" name="Objaśnienie owalne 12"/>
          <p:cNvSpPr/>
          <p:nvPr/>
        </p:nvSpPr>
        <p:spPr>
          <a:xfrm>
            <a:off x="6546650" y="5729759"/>
            <a:ext cx="3644537" cy="887540"/>
          </a:xfrm>
          <a:prstGeom prst="wedgeEllipseCallout">
            <a:avLst>
              <a:gd name="adj1" fmla="val 6049"/>
              <a:gd name="adj2" fmla="val 4953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6" name="Objaśnienie owalne 15"/>
          <p:cNvSpPr/>
          <p:nvPr/>
        </p:nvSpPr>
        <p:spPr>
          <a:xfrm>
            <a:off x="6482017" y="1437358"/>
            <a:ext cx="3709168" cy="803718"/>
          </a:xfrm>
          <a:prstGeom prst="wedgeEllipseCallout">
            <a:avLst>
              <a:gd name="adj1" fmla="val 33884"/>
              <a:gd name="adj2" fmla="val -3771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0" name="Objaśnienie owalne 19"/>
          <p:cNvSpPr/>
          <p:nvPr/>
        </p:nvSpPr>
        <p:spPr>
          <a:xfrm>
            <a:off x="6546649" y="2907545"/>
            <a:ext cx="3644537" cy="968688"/>
          </a:xfrm>
          <a:prstGeom prst="wedgeEllipseCallout">
            <a:avLst>
              <a:gd name="adj1" fmla="val -21908"/>
              <a:gd name="adj2" fmla="val 4500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2" name="pole tekstowe 21"/>
          <p:cNvSpPr txBox="1"/>
          <p:nvPr/>
        </p:nvSpPr>
        <p:spPr>
          <a:xfrm>
            <a:off x="1668382" y="1654551"/>
            <a:ext cx="3041468" cy="369332"/>
          </a:xfrm>
          <a:prstGeom prst="rect">
            <a:avLst/>
          </a:prstGeom>
          <a:noFill/>
        </p:spPr>
        <p:txBody>
          <a:bodyPr wrap="square" rtlCol="0">
            <a:spAutoFit/>
          </a:bodyPr>
          <a:lstStyle/>
          <a:p>
            <a:r>
              <a:rPr lang="pl-PL" dirty="0" smtClean="0"/>
              <a:t>Idę do domu.</a:t>
            </a:r>
            <a:endParaRPr lang="pl-PL" dirty="0"/>
          </a:p>
        </p:txBody>
      </p:sp>
      <p:sp>
        <p:nvSpPr>
          <p:cNvPr id="24" name="pole tekstowe 23"/>
          <p:cNvSpPr txBox="1"/>
          <p:nvPr/>
        </p:nvSpPr>
        <p:spPr>
          <a:xfrm>
            <a:off x="1681001" y="3141468"/>
            <a:ext cx="2658290" cy="369332"/>
          </a:xfrm>
          <a:prstGeom prst="rect">
            <a:avLst/>
          </a:prstGeom>
          <a:noFill/>
        </p:spPr>
        <p:txBody>
          <a:bodyPr wrap="square" rtlCol="0">
            <a:spAutoFit/>
          </a:bodyPr>
          <a:lstStyle/>
          <a:p>
            <a:r>
              <a:rPr lang="pl-PL" dirty="0" smtClean="0"/>
              <a:t>Idziesz do pracy.</a:t>
            </a:r>
            <a:endParaRPr lang="pl-PL" dirty="0"/>
          </a:p>
        </p:txBody>
      </p:sp>
      <p:sp>
        <p:nvSpPr>
          <p:cNvPr id="26" name="pole tekstowe 25"/>
          <p:cNvSpPr txBox="1"/>
          <p:nvPr/>
        </p:nvSpPr>
        <p:spPr>
          <a:xfrm>
            <a:off x="1487041" y="4558116"/>
            <a:ext cx="2625634" cy="369332"/>
          </a:xfrm>
          <a:prstGeom prst="rect">
            <a:avLst/>
          </a:prstGeom>
          <a:noFill/>
        </p:spPr>
        <p:txBody>
          <a:bodyPr wrap="square" rtlCol="0">
            <a:spAutoFit/>
          </a:bodyPr>
          <a:lstStyle/>
          <a:p>
            <a:r>
              <a:rPr lang="pl-PL" dirty="0" smtClean="0"/>
              <a:t>Ona idzie do szkoły.</a:t>
            </a:r>
            <a:endParaRPr lang="pl-PL" dirty="0"/>
          </a:p>
        </p:txBody>
      </p:sp>
      <p:sp>
        <p:nvSpPr>
          <p:cNvPr id="30" name="pole tekstowe 29"/>
          <p:cNvSpPr txBox="1"/>
          <p:nvPr/>
        </p:nvSpPr>
        <p:spPr>
          <a:xfrm>
            <a:off x="1606732" y="5931050"/>
            <a:ext cx="2965267" cy="369332"/>
          </a:xfrm>
          <a:prstGeom prst="rect">
            <a:avLst/>
          </a:prstGeom>
          <a:noFill/>
        </p:spPr>
        <p:txBody>
          <a:bodyPr wrap="square" rtlCol="0">
            <a:spAutoFit/>
          </a:bodyPr>
          <a:lstStyle/>
          <a:p>
            <a:r>
              <a:rPr lang="pl-PL" dirty="0" smtClean="0"/>
              <a:t>On idzie do kina.</a:t>
            </a:r>
            <a:endParaRPr lang="pl-PL" dirty="0"/>
          </a:p>
        </p:txBody>
      </p:sp>
      <p:sp>
        <p:nvSpPr>
          <p:cNvPr id="32" name="pole tekstowe 31"/>
          <p:cNvSpPr txBox="1"/>
          <p:nvPr/>
        </p:nvSpPr>
        <p:spPr>
          <a:xfrm>
            <a:off x="7314973" y="1646277"/>
            <a:ext cx="3249512" cy="369332"/>
          </a:xfrm>
          <a:prstGeom prst="rect">
            <a:avLst/>
          </a:prstGeom>
          <a:noFill/>
        </p:spPr>
        <p:txBody>
          <a:bodyPr wrap="square" rtlCol="0">
            <a:spAutoFit/>
          </a:bodyPr>
          <a:lstStyle/>
          <a:p>
            <a:r>
              <a:rPr lang="pl-PL" dirty="0" smtClean="0"/>
              <a:t>My idziemy na zakupy.</a:t>
            </a:r>
            <a:endParaRPr lang="pl-PL" dirty="0"/>
          </a:p>
        </p:txBody>
      </p:sp>
      <p:sp>
        <p:nvSpPr>
          <p:cNvPr id="36" name="pole tekstowe 35"/>
          <p:cNvSpPr txBox="1"/>
          <p:nvPr/>
        </p:nvSpPr>
        <p:spPr>
          <a:xfrm>
            <a:off x="7314973" y="3207223"/>
            <a:ext cx="3179673" cy="369332"/>
          </a:xfrm>
          <a:prstGeom prst="rect">
            <a:avLst/>
          </a:prstGeom>
          <a:noFill/>
        </p:spPr>
        <p:txBody>
          <a:bodyPr wrap="square" rtlCol="0">
            <a:spAutoFit/>
          </a:bodyPr>
          <a:lstStyle/>
          <a:p>
            <a:r>
              <a:rPr lang="pl-PL" dirty="0" smtClean="0"/>
              <a:t>Wy idziecie na dworzec.</a:t>
            </a:r>
            <a:endParaRPr lang="pl-PL" dirty="0"/>
          </a:p>
        </p:txBody>
      </p:sp>
      <p:sp>
        <p:nvSpPr>
          <p:cNvPr id="39" name="Objaśnienie owalne 38"/>
          <p:cNvSpPr/>
          <p:nvPr/>
        </p:nvSpPr>
        <p:spPr>
          <a:xfrm>
            <a:off x="6470429" y="4241354"/>
            <a:ext cx="3540034" cy="1053629"/>
          </a:xfrm>
          <a:prstGeom prst="wedgeEllipseCallout">
            <a:avLst>
              <a:gd name="adj1" fmla="val -26925"/>
              <a:gd name="adj2" fmla="val 425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1" name="pole tekstowe 40"/>
          <p:cNvSpPr txBox="1"/>
          <p:nvPr/>
        </p:nvSpPr>
        <p:spPr>
          <a:xfrm>
            <a:off x="7314973" y="4445002"/>
            <a:ext cx="2719206" cy="646331"/>
          </a:xfrm>
          <a:prstGeom prst="rect">
            <a:avLst/>
          </a:prstGeom>
          <a:noFill/>
        </p:spPr>
        <p:txBody>
          <a:bodyPr wrap="square" rtlCol="0">
            <a:spAutoFit/>
          </a:bodyPr>
          <a:lstStyle/>
          <a:p>
            <a:r>
              <a:rPr lang="pl-PL" dirty="0" smtClean="0"/>
              <a:t>One idą na przystanek autobusowy.</a:t>
            </a:r>
            <a:endParaRPr lang="pl-PL" dirty="0"/>
          </a:p>
        </p:txBody>
      </p:sp>
      <p:sp>
        <p:nvSpPr>
          <p:cNvPr id="43" name="pole tekstowe 42"/>
          <p:cNvSpPr txBox="1"/>
          <p:nvPr/>
        </p:nvSpPr>
        <p:spPr>
          <a:xfrm>
            <a:off x="7514795" y="6005610"/>
            <a:ext cx="2979851" cy="369332"/>
          </a:xfrm>
          <a:prstGeom prst="rect">
            <a:avLst/>
          </a:prstGeom>
          <a:noFill/>
        </p:spPr>
        <p:txBody>
          <a:bodyPr wrap="square" rtlCol="0">
            <a:spAutoFit/>
          </a:bodyPr>
          <a:lstStyle/>
          <a:p>
            <a:r>
              <a:rPr lang="pl-PL" dirty="0" smtClean="0"/>
              <a:t>Oni idą na spacer.</a:t>
            </a:r>
            <a:endParaRPr lang="pl-PL" dirty="0"/>
          </a:p>
        </p:txBody>
      </p:sp>
      <p:sp>
        <p:nvSpPr>
          <p:cNvPr id="5" name="pole tekstowe 4"/>
          <p:cNvSpPr txBox="1"/>
          <p:nvPr/>
        </p:nvSpPr>
        <p:spPr>
          <a:xfrm>
            <a:off x="3189116" y="269314"/>
            <a:ext cx="5684501" cy="707886"/>
          </a:xfrm>
          <a:prstGeom prst="rect">
            <a:avLst/>
          </a:prstGeom>
          <a:noFill/>
        </p:spPr>
        <p:txBody>
          <a:bodyPr wrap="square" rtlCol="0">
            <a:spAutoFit/>
          </a:bodyPr>
          <a:lstStyle/>
          <a:p>
            <a:pPr algn="ctr"/>
            <a:r>
              <a:rPr lang="pl-PL" sz="4000" b="1" dirty="0" smtClean="0"/>
              <a:t>DOKĄD IDZIESZ?</a:t>
            </a:r>
            <a:endParaRPr lang="pl-PL" sz="4000" b="1" dirty="0"/>
          </a:p>
        </p:txBody>
      </p:sp>
      <p:pic>
        <p:nvPicPr>
          <p:cNvPr id="23" name="Obraz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10998" y="3913814"/>
            <a:ext cx="1760341" cy="1478686"/>
          </a:xfrm>
          <a:prstGeom prst="rect">
            <a:avLst/>
          </a:prstGeom>
        </p:spPr>
      </p:pic>
      <p:pic>
        <p:nvPicPr>
          <p:cNvPr id="27" name="Obraz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64485" y="5364382"/>
            <a:ext cx="989282" cy="1462893"/>
          </a:xfrm>
          <a:prstGeom prst="rect">
            <a:avLst/>
          </a:prstGeom>
        </p:spPr>
      </p:pic>
      <p:pic>
        <p:nvPicPr>
          <p:cNvPr id="28" name="Obraz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81060" y="2476024"/>
            <a:ext cx="956131" cy="1437790"/>
          </a:xfrm>
          <a:prstGeom prst="rect">
            <a:avLst/>
          </a:prstGeom>
        </p:spPr>
      </p:pic>
      <p:pic>
        <p:nvPicPr>
          <p:cNvPr id="31" name="Obraz 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75753" y="1025456"/>
            <a:ext cx="1550561" cy="1378061"/>
          </a:xfrm>
          <a:prstGeom prst="rect">
            <a:avLst/>
          </a:prstGeom>
        </p:spPr>
      </p:pic>
      <p:pic>
        <p:nvPicPr>
          <p:cNvPr id="35" name="Obraz 3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17055" y="1419825"/>
            <a:ext cx="1554725" cy="961986"/>
          </a:xfrm>
          <a:prstGeom prst="rect">
            <a:avLst/>
          </a:prstGeom>
        </p:spPr>
      </p:pic>
      <p:pic>
        <p:nvPicPr>
          <p:cNvPr id="37" name="Obraz 3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92229" y="2636399"/>
            <a:ext cx="1246839" cy="1246839"/>
          </a:xfrm>
          <a:prstGeom prst="rect">
            <a:avLst/>
          </a:prstGeom>
        </p:spPr>
      </p:pic>
      <p:pic>
        <p:nvPicPr>
          <p:cNvPr id="38" name="Obraz 3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285820" y="4290887"/>
            <a:ext cx="1575053" cy="1004096"/>
          </a:xfrm>
          <a:prstGeom prst="rect">
            <a:avLst/>
          </a:prstGeom>
        </p:spPr>
      </p:pic>
      <p:pic>
        <p:nvPicPr>
          <p:cNvPr id="40" name="Obraz 3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543903" y="5501148"/>
            <a:ext cx="1058885" cy="1147843"/>
          </a:xfrm>
          <a:prstGeom prst="rect">
            <a:avLst/>
          </a:prstGeom>
        </p:spPr>
      </p:pic>
    </p:spTree>
    <p:extLst>
      <p:ext uri="{BB962C8B-B14F-4D97-AF65-F5344CB8AC3E}">
        <p14:creationId xmlns:p14="http://schemas.microsoft.com/office/powerpoint/2010/main" val="33925116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rostokąt 10"/>
          <p:cNvSpPr/>
          <p:nvPr/>
        </p:nvSpPr>
        <p:spPr>
          <a:xfrm>
            <a:off x="421198" y="2134997"/>
            <a:ext cx="5052160" cy="923330"/>
          </a:xfrm>
          <a:prstGeom prst="rect">
            <a:avLst/>
          </a:prstGeom>
          <a:noFill/>
        </p:spPr>
        <p:txBody>
          <a:bodyPr wrap="square" lIns="91440" tIns="45720" rIns="91440" bIns="4572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pl-PL" sz="5400" b="1" i="0" u="none" strike="noStrike" kern="0" cap="none" spc="0" normalizeH="0" baseline="0" noProof="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uLnTx/>
                <a:uFillTx/>
              </a:rPr>
              <a:t>11  - jedenaście</a:t>
            </a:r>
            <a:endParaRPr kumimoji="0" lang="pl-PL" sz="5400" b="1" i="0" u="none" strike="noStrike" kern="0" cap="none" spc="0" normalizeH="0" baseline="0" noProof="0" dirty="0">
              <a:ln w="13462">
                <a:solidFill>
                  <a:schemeClr val="bg1"/>
                </a:solidFill>
                <a:prstDash val="solid"/>
              </a:ln>
              <a:solidFill>
                <a:schemeClr val="tx1">
                  <a:lumMod val="85000"/>
                  <a:lumOff val="15000"/>
                </a:schemeClr>
              </a:solidFill>
              <a:effectLst>
                <a:outerShdw dist="38100" dir="2700000" algn="bl" rotWithShape="0">
                  <a:schemeClr val="accent5"/>
                </a:outerShdw>
              </a:effectLst>
              <a:uLnTx/>
              <a:uFillTx/>
            </a:endParaRPr>
          </a:p>
        </p:txBody>
      </p:sp>
      <p:sp>
        <p:nvSpPr>
          <p:cNvPr id="12" name="Prostokąt 11"/>
          <p:cNvSpPr/>
          <p:nvPr/>
        </p:nvSpPr>
        <p:spPr>
          <a:xfrm>
            <a:off x="2947278" y="199816"/>
            <a:ext cx="5806653" cy="1938992"/>
          </a:xfrm>
          <a:prstGeom prst="rect">
            <a:avLst/>
          </a:prstGeom>
          <a:noFill/>
        </p:spPr>
        <p:txBody>
          <a:bodyPr wrap="none" lIns="91440" tIns="45720" rIns="91440" bIns="4572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l-PL" sz="6000" b="1" i="0" u="none" strike="noStrike" kern="0" cap="none" spc="0" normalizeH="0" baseline="0" noProof="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uLnTx/>
                <a:uFillTx/>
              </a:rPr>
              <a:t>Liczebniki główne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pl-PL" sz="6000" b="1" i="0" u="none" strike="noStrike" kern="0" cap="none" spc="0" normalizeH="0" baseline="0" noProof="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uLnTx/>
                <a:uFillTx/>
              </a:rPr>
              <a:t>11- 20</a:t>
            </a:r>
            <a:endParaRPr kumimoji="0" lang="pl-PL" sz="6000" b="1" i="0" u="none" strike="noStrike" kern="0" cap="none" spc="0" normalizeH="0" baseline="0" noProof="0" dirty="0">
              <a:ln w="13462">
                <a:solidFill>
                  <a:schemeClr val="bg1"/>
                </a:solidFill>
                <a:prstDash val="solid"/>
              </a:ln>
              <a:solidFill>
                <a:schemeClr val="tx1">
                  <a:lumMod val="85000"/>
                  <a:lumOff val="15000"/>
                </a:schemeClr>
              </a:solidFill>
              <a:effectLst>
                <a:outerShdw dist="38100" dir="2700000" algn="bl" rotWithShape="0">
                  <a:schemeClr val="accent5"/>
                </a:outerShdw>
              </a:effectLst>
              <a:uLnTx/>
              <a:uFillTx/>
            </a:endParaRPr>
          </a:p>
        </p:txBody>
      </p:sp>
      <p:sp>
        <p:nvSpPr>
          <p:cNvPr id="6" name="Prostokąt 5"/>
          <p:cNvSpPr/>
          <p:nvPr/>
        </p:nvSpPr>
        <p:spPr>
          <a:xfrm>
            <a:off x="421198" y="2976811"/>
            <a:ext cx="4817008" cy="923330"/>
          </a:xfrm>
          <a:prstGeom prst="rect">
            <a:avLst/>
          </a:prstGeom>
          <a:noFill/>
        </p:spPr>
        <p:txBody>
          <a:bodyPr wrap="square" lIns="91440" tIns="45720" rIns="91440" bIns="4572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pl-PL" sz="5400" b="1" i="0" u="none" strike="noStrike" kern="0" cap="none" spc="0" normalizeH="0" baseline="0" noProof="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uLnTx/>
                <a:uFillTx/>
              </a:rPr>
              <a:t>12  - dwanaście</a:t>
            </a:r>
            <a:endParaRPr kumimoji="0" lang="pl-PL" sz="5400" b="1" i="0" u="none" strike="noStrike" kern="0" cap="none" spc="0" normalizeH="0" baseline="0" noProof="0" dirty="0">
              <a:ln w="13462">
                <a:solidFill>
                  <a:schemeClr val="bg1"/>
                </a:solidFill>
                <a:prstDash val="solid"/>
              </a:ln>
              <a:solidFill>
                <a:schemeClr val="tx1">
                  <a:lumMod val="85000"/>
                  <a:lumOff val="15000"/>
                </a:schemeClr>
              </a:solidFill>
              <a:effectLst>
                <a:outerShdw dist="38100" dir="2700000" algn="bl" rotWithShape="0">
                  <a:schemeClr val="accent5"/>
                </a:outerShdw>
              </a:effectLst>
              <a:uLnTx/>
              <a:uFillTx/>
            </a:endParaRPr>
          </a:p>
        </p:txBody>
      </p:sp>
      <p:sp>
        <p:nvSpPr>
          <p:cNvPr id="7" name="Prostokąt 6"/>
          <p:cNvSpPr/>
          <p:nvPr/>
        </p:nvSpPr>
        <p:spPr>
          <a:xfrm>
            <a:off x="6426946" y="2156577"/>
            <a:ext cx="4963885" cy="923330"/>
          </a:xfrm>
          <a:prstGeom prst="rect">
            <a:avLst/>
          </a:prstGeom>
          <a:noFill/>
        </p:spPr>
        <p:txBody>
          <a:bodyPr wrap="square" lIns="91440" tIns="45720" rIns="91440" bIns="4572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pl-PL" sz="5400" b="1" i="0" u="none" strike="noStrike" kern="0" cap="none" spc="0" normalizeH="0" baseline="0" noProof="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uLnTx/>
                <a:uFillTx/>
              </a:rPr>
              <a:t>16  - szesnaście</a:t>
            </a:r>
            <a:endParaRPr kumimoji="0" lang="pl-PL" sz="5400" b="1" i="0" u="none" strike="noStrike" kern="0" cap="none" spc="0" normalizeH="0" baseline="0" noProof="0" dirty="0">
              <a:ln w="13462">
                <a:solidFill>
                  <a:schemeClr val="bg1"/>
                </a:solidFill>
                <a:prstDash val="solid"/>
              </a:ln>
              <a:solidFill>
                <a:schemeClr val="tx1">
                  <a:lumMod val="85000"/>
                  <a:lumOff val="15000"/>
                </a:schemeClr>
              </a:solidFill>
              <a:effectLst>
                <a:outerShdw dist="38100" dir="2700000" algn="bl" rotWithShape="0">
                  <a:schemeClr val="accent5"/>
                </a:outerShdw>
              </a:effectLst>
              <a:uLnTx/>
              <a:uFillTx/>
            </a:endParaRPr>
          </a:p>
        </p:txBody>
      </p:sp>
      <p:sp>
        <p:nvSpPr>
          <p:cNvPr id="8" name="Prostokąt 7"/>
          <p:cNvSpPr/>
          <p:nvPr/>
        </p:nvSpPr>
        <p:spPr>
          <a:xfrm>
            <a:off x="6426947" y="3054755"/>
            <a:ext cx="5765054" cy="923330"/>
          </a:xfrm>
          <a:prstGeom prst="rect">
            <a:avLst/>
          </a:prstGeom>
          <a:noFill/>
        </p:spPr>
        <p:txBody>
          <a:bodyPr wrap="square" lIns="91440" tIns="45720" rIns="91440" bIns="4572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pl-PL" sz="5400" b="1" i="0" u="none" strike="noStrike" kern="0" cap="none" spc="0" normalizeH="0" baseline="0" noProof="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uLnTx/>
                <a:uFillTx/>
              </a:rPr>
              <a:t>17  - siedemnaście</a:t>
            </a:r>
            <a:endParaRPr kumimoji="0" lang="pl-PL" sz="5400" b="1" i="0" u="none" strike="noStrike" kern="0" cap="none" spc="0" normalizeH="0" baseline="0" noProof="0" dirty="0">
              <a:ln w="13462">
                <a:solidFill>
                  <a:schemeClr val="bg1"/>
                </a:solidFill>
                <a:prstDash val="solid"/>
              </a:ln>
              <a:solidFill>
                <a:schemeClr val="tx1">
                  <a:lumMod val="85000"/>
                  <a:lumOff val="15000"/>
                </a:schemeClr>
              </a:solidFill>
              <a:effectLst>
                <a:outerShdw dist="38100" dir="2700000" algn="bl" rotWithShape="0">
                  <a:schemeClr val="accent5"/>
                </a:outerShdw>
              </a:effectLst>
              <a:uLnTx/>
              <a:uFillTx/>
            </a:endParaRPr>
          </a:p>
        </p:txBody>
      </p:sp>
      <p:sp>
        <p:nvSpPr>
          <p:cNvPr id="9" name="Prostokąt 8"/>
          <p:cNvSpPr/>
          <p:nvPr/>
        </p:nvSpPr>
        <p:spPr>
          <a:xfrm>
            <a:off x="421198" y="3896330"/>
            <a:ext cx="6005748" cy="923330"/>
          </a:xfrm>
          <a:prstGeom prst="rect">
            <a:avLst/>
          </a:prstGeom>
          <a:noFill/>
        </p:spPr>
        <p:txBody>
          <a:bodyPr wrap="square" lIns="91440" tIns="45720" rIns="91440" bIns="4572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pl-PL" sz="5400" b="1" i="0" u="none" strike="noStrike" kern="0" cap="none" spc="0" normalizeH="0" baseline="0" noProof="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uLnTx/>
                <a:uFillTx/>
              </a:rPr>
              <a:t>13  - trzynaście</a:t>
            </a:r>
            <a:endParaRPr kumimoji="0" lang="pl-PL" sz="5400" b="1" i="0" u="none" strike="noStrike" kern="0" cap="none" spc="0" normalizeH="0" baseline="0" noProof="0" dirty="0">
              <a:ln w="13462">
                <a:solidFill>
                  <a:schemeClr val="bg1"/>
                </a:solidFill>
                <a:prstDash val="solid"/>
              </a:ln>
              <a:solidFill>
                <a:schemeClr val="tx1">
                  <a:lumMod val="85000"/>
                  <a:lumOff val="15000"/>
                </a:schemeClr>
              </a:solidFill>
              <a:effectLst>
                <a:outerShdw dist="38100" dir="2700000" algn="bl" rotWithShape="0">
                  <a:schemeClr val="accent5"/>
                </a:outerShdw>
              </a:effectLst>
              <a:uLnTx/>
              <a:uFillTx/>
            </a:endParaRPr>
          </a:p>
        </p:txBody>
      </p:sp>
      <p:sp>
        <p:nvSpPr>
          <p:cNvPr id="10" name="Prostokąt 9"/>
          <p:cNvSpPr/>
          <p:nvPr/>
        </p:nvSpPr>
        <p:spPr>
          <a:xfrm>
            <a:off x="6426945" y="3952933"/>
            <a:ext cx="5603945" cy="923330"/>
          </a:xfrm>
          <a:prstGeom prst="rect">
            <a:avLst/>
          </a:prstGeom>
          <a:noFill/>
        </p:spPr>
        <p:txBody>
          <a:bodyPr wrap="square" lIns="91440" tIns="45720" rIns="91440" bIns="4572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pl-PL" sz="5400" b="1" i="0" u="none" strike="noStrike" kern="0" cap="none" spc="0" normalizeH="0" baseline="0" noProof="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uLnTx/>
                <a:uFillTx/>
              </a:rPr>
              <a:t>18  - osiemnaście</a:t>
            </a:r>
            <a:endParaRPr kumimoji="0" lang="pl-PL" sz="5400" b="1" i="0" u="none" strike="noStrike" kern="0" cap="none" spc="0" normalizeH="0" baseline="0" noProof="0" dirty="0">
              <a:ln w="13462">
                <a:solidFill>
                  <a:schemeClr val="bg1"/>
                </a:solidFill>
                <a:prstDash val="solid"/>
              </a:ln>
              <a:solidFill>
                <a:schemeClr val="tx1">
                  <a:lumMod val="85000"/>
                  <a:lumOff val="15000"/>
                </a:schemeClr>
              </a:solidFill>
              <a:effectLst>
                <a:outerShdw dist="38100" dir="2700000" algn="bl" rotWithShape="0">
                  <a:schemeClr val="accent5"/>
                </a:outerShdw>
              </a:effectLst>
              <a:uLnTx/>
              <a:uFillTx/>
            </a:endParaRPr>
          </a:p>
        </p:txBody>
      </p:sp>
      <p:sp>
        <p:nvSpPr>
          <p:cNvPr id="15" name="Prostokąt 14"/>
          <p:cNvSpPr/>
          <p:nvPr/>
        </p:nvSpPr>
        <p:spPr>
          <a:xfrm>
            <a:off x="6426943" y="4807184"/>
            <a:ext cx="5765057" cy="923330"/>
          </a:xfrm>
          <a:prstGeom prst="rect">
            <a:avLst/>
          </a:prstGeom>
          <a:noFill/>
        </p:spPr>
        <p:txBody>
          <a:bodyPr wrap="square" lIns="91440" tIns="45720" rIns="91440" bIns="4572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pl-PL" sz="5400" b="1" i="0" u="none" strike="noStrike" kern="0" cap="none" spc="0" normalizeH="0" baseline="0" noProof="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uLnTx/>
                <a:uFillTx/>
              </a:rPr>
              <a:t>19  - dziewiętnaście</a:t>
            </a:r>
            <a:endParaRPr kumimoji="0" lang="pl-PL" sz="5400" b="1" i="0" u="none" strike="noStrike" kern="0" cap="none" spc="0" normalizeH="0" baseline="0" noProof="0" dirty="0">
              <a:ln w="13462">
                <a:solidFill>
                  <a:schemeClr val="bg1"/>
                </a:solidFill>
                <a:prstDash val="solid"/>
              </a:ln>
              <a:solidFill>
                <a:schemeClr val="tx1">
                  <a:lumMod val="85000"/>
                  <a:lumOff val="15000"/>
                </a:schemeClr>
              </a:solidFill>
              <a:effectLst>
                <a:outerShdw dist="38100" dir="2700000" algn="bl" rotWithShape="0">
                  <a:schemeClr val="accent5"/>
                </a:outerShdw>
              </a:effectLst>
              <a:uLnTx/>
              <a:uFillTx/>
            </a:endParaRPr>
          </a:p>
        </p:txBody>
      </p:sp>
      <p:sp>
        <p:nvSpPr>
          <p:cNvPr id="16" name="Prostokąt 15"/>
          <p:cNvSpPr/>
          <p:nvPr/>
        </p:nvSpPr>
        <p:spPr>
          <a:xfrm>
            <a:off x="421198" y="4815849"/>
            <a:ext cx="5809806" cy="923330"/>
          </a:xfrm>
          <a:prstGeom prst="rect">
            <a:avLst/>
          </a:prstGeom>
          <a:noFill/>
        </p:spPr>
        <p:txBody>
          <a:bodyPr wrap="square" lIns="91440" tIns="45720" rIns="91440" bIns="4572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pl-PL" sz="5400" b="1" i="0" u="none" strike="noStrike" kern="0" cap="none" spc="0" normalizeH="0" baseline="0" noProof="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uLnTx/>
                <a:uFillTx/>
              </a:rPr>
              <a:t>14  - czternaście</a:t>
            </a:r>
            <a:endParaRPr kumimoji="0" lang="pl-PL" sz="5400" b="1" i="0" u="none" strike="noStrike" kern="0" cap="none" spc="0" normalizeH="0" baseline="0" noProof="0" dirty="0">
              <a:ln w="13462">
                <a:solidFill>
                  <a:schemeClr val="bg1"/>
                </a:solidFill>
                <a:prstDash val="solid"/>
              </a:ln>
              <a:solidFill>
                <a:schemeClr val="tx1">
                  <a:lumMod val="85000"/>
                  <a:lumOff val="15000"/>
                </a:schemeClr>
              </a:solidFill>
              <a:effectLst>
                <a:outerShdw dist="38100" dir="2700000" algn="bl" rotWithShape="0">
                  <a:schemeClr val="accent5"/>
                </a:outerShdw>
              </a:effectLst>
              <a:uLnTx/>
              <a:uFillTx/>
            </a:endParaRPr>
          </a:p>
        </p:txBody>
      </p:sp>
      <p:sp>
        <p:nvSpPr>
          <p:cNvPr id="17" name="Prostokąt 16"/>
          <p:cNvSpPr/>
          <p:nvPr/>
        </p:nvSpPr>
        <p:spPr>
          <a:xfrm>
            <a:off x="421198" y="5765885"/>
            <a:ext cx="6005748" cy="923330"/>
          </a:xfrm>
          <a:prstGeom prst="rect">
            <a:avLst/>
          </a:prstGeom>
          <a:noFill/>
        </p:spPr>
        <p:txBody>
          <a:bodyPr wrap="square" lIns="91440" tIns="45720" rIns="91440" bIns="4572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pl-PL" sz="5400" b="1" i="0" u="none" strike="noStrike" kern="0" cap="none" spc="0" normalizeH="0" baseline="0" noProof="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uLnTx/>
                <a:uFillTx/>
              </a:rPr>
              <a:t>15  - piętnaście</a:t>
            </a:r>
            <a:endParaRPr kumimoji="0" lang="pl-PL" sz="5400" b="1" i="0" u="none" strike="noStrike" kern="0" cap="none" spc="0" normalizeH="0" baseline="0" noProof="0" dirty="0">
              <a:ln w="13462">
                <a:solidFill>
                  <a:schemeClr val="bg1"/>
                </a:solidFill>
                <a:prstDash val="solid"/>
              </a:ln>
              <a:solidFill>
                <a:schemeClr val="tx1">
                  <a:lumMod val="85000"/>
                  <a:lumOff val="15000"/>
                </a:schemeClr>
              </a:solidFill>
              <a:effectLst>
                <a:outerShdw dist="38100" dir="2700000" algn="bl" rotWithShape="0">
                  <a:schemeClr val="accent5"/>
                </a:outerShdw>
              </a:effectLst>
              <a:uLnTx/>
              <a:uFillTx/>
            </a:endParaRPr>
          </a:p>
        </p:txBody>
      </p:sp>
      <p:sp>
        <p:nvSpPr>
          <p:cNvPr id="18" name="Prostokąt 17"/>
          <p:cNvSpPr/>
          <p:nvPr/>
        </p:nvSpPr>
        <p:spPr>
          <a:xfrm>
            <a:off x="6426943" y="5730514"/>
            <a:ext cx="5394943" cy="923330"/>
          </a:xfrm>
          <a:prstGeom prst="rect">
            <a:avLst/>
          </a:prstGeom>
          <a:noFill/>
        </p:spPr>
        <p:txBody>
          <a:bodyPr wrap="square" lIns="91440" tIns="45720" rIns="91440" bIns="4572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pl-PL" sz="5400" b="1" kern="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2</a:t>
            </a:r>
            <a:r>
              <a:rPr kumimoji="0" lang="pl-PL" sz="5400" b="1" i="0" u="none" strike="noStrike" kern="0" cap="none" spc="0" normalizeH="0" baseline="0" noProof="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uLnTx/>
                <a:uFillTx/>
              </a:rPr>
              <a:t>0  - dwadzieścia</a:t>
            </a:r>
            <a:endParaRPr kumimoji="0" lang="pl-PL" sz="5400" b="1" i="0" u="none" strike="noStrike" kern="0" cap="none" spc="0" normalizeH="0" baseline="0" noProof="0" dirty="0">
              <a:ln w="13462">
                <a:solidFill>
                  <a:schemeClr val="bg1"/>
                </a:solidFill>
                <a:prstDash val="solid"/>
              </a:ln>
              <a:solidFill>
                <a:schemeClr val="tx1">
                  <a:lumMod val="85000"/>
                  <a:lumOff val="15000"/>
                </a:schemeClr>
              </a:solidFill>
              <a:effectLst>
                <a:outerShdw dist="38100" dir="2700000" algn="bl" rotWithShape="0">
                  <a:schemeClr val="accent5"/>
                </a:outerShdw>
              </a:effectLst>
              <a:uLnTx/>
              <a:uFillTx/>
            </a:endParaRPr>
          </a:p>
        </p:txBody>
      </p:sp>
    </p:spTree>
    <p:extLst>
      <p:ext uri="{BB962C8B-B14F-4D97-AF65-F5344CB8AC3E}">
        <p14:creationId xmlns:p14="http://schemas.microsoft.com/office/powerpoint/2010/main" val="1910319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1000"/>
                                        <p:tgtEl>
                                          <p:spTgt spid="9"/>
                                        </p:tgtEl>
                                      </p:cBhvr>
                                    </p:animEffect>
                                    <p:anim calcmode="lin" valueType="num">
                                      <p:cBhvr>
                                        <p:cTn id="38" dur="1000" fill="hold"/>
                                        <p:tgtEl>
                                          <p:spTgt spid="9"/>
                                        </p:tgtEl>
                                        <p:attrNameLst>
                                          <p:attrName>ppt_x</p:attrName>
                                        </p:attrNameLst>
                                      </p:cBhvr>
                                      <p:tavLst>
                                        <p:tav tm="0">
                                          <p:val>
                                            <p:strVal val="#ppt_x"/>
                                          </p:val>
                                        </p:tav>
                                        <p:tav tm="100000">
                                          <p:val>
                                            <p:strVal val="#ppt_x"/>
                                          </p:val>
                                        </p:tav>
                                      </p:tavLst>
                                    </p:anim>
                                    <p:anim calcmode="lin" valueType="num">
                                      <p:cBhvr>
                                        <p:cTn id="39" dur="1000" fill="hold"/>
                                        <p:tgtEl>
                                          <p:spTgt spid="9"/>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1000"/>
                                        <p:tgtEl>
                                          <p:spTgt spid="10"/>
                                        </p:tgtEl>
                                      </p:cBhvr>
                                    </p:animEffect>
                                    <p:anim calcmode="lin" valueType="num">
                                      <p:cBhvr>
                                        <p:cTn id="44" dur="1000" fill="hold"/>
                                        <p:tgtEl>
                                          <p:spTgt spid="10"/>
                                        </p:tgtEl>
                                        <p:attrNameLst>
                                          <p:attrName>ppt_x</p:attrName>
                                        </p:attrNameLst>
                                      </p:cBhvr>
                                      <p:tavLst>
                                        <p:tav tm="0">
                                          <p:val>
                                            <p:strVal val="#ppt_x"/>
                                          </p:val>
                                        </p:tav>
                                        <p:tav tm="100000">
                                          <p:val>
                                            <p:strVal val="#ppt_x"/>
                                          </p:val>
                                        </p:tav>
                                      </p:tavLst>
                                    </p:anim>
                                    <p:anim calcmode="lin" valueType="num">
                                      <p:cBhvr>
                                        <p:cTn id="45" dur="1000" fill="hold"/>
                                        <p:tgtEl>
                                          <p:spTgt spid="10"/>
                                        </p:tgtEl>
                                        <p:attrNameLst>
                                          <p:attrName>ppt_y</p:attrName>
                                        </p:attrNameLst>
                                      </p:cBhvr>
                                      <p:tavLst>
                                        <p:tav tm="0">
                                          <p:val>
                                            <p:strVal val="#ppt_y+.1"/>
                                          </p:val>
                                        </p:tav>
                                        <p:tav tm="100000">
                                          <p:val>
                                            <p:strVal val="#ppt_y"/>
                                          </p:val>
                                        </p:tav>
                                      </p:tavLst>
                                    </p:anim>
                                  </p:childTnLst>
                                </p:cTn>
                              </p:par>
                            </p:childTnLst>
                          </p:cTn>
                        </p:par>
                        <p:par>
                          <p:cTn id="46" fill="hold">
                            <p:stCondLst>
                              <p:cond delay="70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par>
                          <p:cTn id="52" fill="hold">
                            <p:stCondLst>
                              <p:cond delay="80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childTnLst>
                          </p:cTn>
                        </p:par>
                        <p:par>
                          <p:cTn id="58" fill="hold">
                            <p:stCondLst>
                              <p:cond delay="9000"/>
                            </p:stCondLst>
                            <p:childTnLst>
                              <p:par>
                                <p:cTn id="59" presetID="42" presetClass="entr" presetSubtype="0"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fade">
                                      <p:cBhvr>
                                        <p:cTn id="61" dur="1000"/>
                                        <p:tgtEl>
                                          <p:spTgt spid="17"/>
                                        </p:tgtEl>
                                      </p:cBhvr>
                                    </p:animEffect>
                                    <p:anim calcmode="lin" valueType="num">
                                      <p:cBhvr>
                                        <p:cTn id="62" dur="1000" fill="hold"/>
                                        <p:tgtEl>
                                          <p:spTgt spid="17"/>
                                        </p:tgtEl>
                                        <p:attrNameLst>
                                          <p:attrName>ppt_x</p:attrName>
                                        </p:attrNameLst>
                                      </p:cBhvr>
                                      <p:tavLst>
                                        <p:tav tm="0">
                                          <p:val>
                                            <p:strVal val="#ppt_x"/>
                                          </p:val>
                                        </p:tav>
                                        <p:tav tm="100000">
                                          <p:val>
                                            <p:strVal val="#ppt_x"/>
                                          </p:val>
                                        </p:tav>
                                      </p:tavLst>
                                    </p:anim>
                                    <p:anim calcmode="lin" valueType="num">
                                      <p:cBhvr>
                                        <p:cTn id="63" dur="1000" fill="hold"/>
                                        <p:tgtEl>
                                          <p:spTgt spid="17"/>
                                        </p:tgtEl>
                                        <p:attrNameLst>
                                          <p:attrName>ppt_y</p:attrName>
                                        </p:attrNameLst>
                                      </p:cBhvr>
                                      <p:tavLst>
                                        <p:tav tm="0">
                                          <p:val>
                                            <p:strVal val="#ppt_y+.1"/>
                                          </p:val>
                                        </p:tav>
                                        <p:tav tm="100000">
                                          <p:val>
                                            <p:strVal val="#ppt_y"/>
                                          </p:val>
                                        </p:tav>
                                      </p:tavLst>
                                    </p:anim>
                                  </p:childTnLst>
                                </p:cTn>
                              </p:par>
                            </p:childTnLst>
                          </p:cTn>
                        </p:par>
                        <p:par>
                          <p:cTn id="64" fill="hold">
                            <p:stCondLst>
                              <p:cond delay="10000"/>
                            </p:stCondLst>
                            <p:childTnLst>
                              <p:par>
                                <p:cTn id="65" presetID="42" presetClass="entr" presetSubtype="0"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1000"/>
                                        <p:tgtEl>
                                          <p:spTgt spid="18"/>
                                        </p:tgtEl>
                                      </p:cBhvr>
                                    </p:animEffect>
                                    <p:anim calcmode="lin" valueType="num">
                                      <p:cBhvr>
                                        <p:cTn id="68" dur="1000" fill="hold"/>
                                        <p:tgtEl>
                                          <p:spTgt spid="18"/>
                                        </p:tgtEl>
                                        <p:attrNameLst>
                                          <p:attrName>ppt_x</p:attrName>
                                        </p:attrNameLst>
                                      </p:cBhvr>
                                      <p:tavLst>
                                        <p:tav tm="0">
                                          <p:val>
                                            <p:strVal val="#ppt_x"/>
                                          </p:val>
                                        </p:tav>
                                        <p:tav tm="100000">
                                          <p:val>
                                            <p:strVal val="#ppt_x"/>
                                          </p:val>
                                        </p:tav>
                                      </p:tavLst>
                                    </p:anim>
                                    <p:anim calcmode="lin" valueType="num">
                                      <p:cBhvr>
                                        <p:cTn id="6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6" grpId="0"/>
      <p:bldP spid="7" grpId="0"/>
      <p:bldP spid="8" grpId="0"/>
      <p:bldP spid="9" grpId="0"/>
      <p:bldP spid="10" grpId="0"/>
      <p:bldP spid="15" grpId="0"/>
      <p:bldP spid="16" grpId="0"/>
      <p:bldP spid="17"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Prostokąt 11"/>
          <p:cNvSpPr/>
          <p:nvPr/>
        </p:nvSpPr>
        <p:spPr>
          <a:xfrm>
            <a:off x="1097279" y="225942"/>
            <a:ext cx="9914709" cy="1015663"/>
          </a:xfrm>
          <a:prstGeom prst="rect">
            <a:avLst/>
          </a:prstGeom>
          <a:noFill/>
        </p:spPr>
        <p:txBody>
          <a:bodyPr wrap="square" lIns="91440" tIns="45720" rIns="91440" bIns="4572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l-PL" sz="6000" b="1" i="0" u="none" strike="noStrike" kern="0" cap="none" spc="0" normalizeH="0" baseline="0" noProof="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uLnTx/>
                <a:uFillTx/>
              </a:rPr>
              <a:t>Liczebniki główne</a:t>
            </a:r>
            <a:r>
              <a:rPr kumimoji="0" lang="pl-PL" sz="6000" b="1" i="0" u="none" strike="noStrike" kern="0" cap="none" spc="0" normalizeH="0" noProof="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uLnTx/>
                <a:uFillTx/>
              </a:rPr>
              <a:t> </a:t>
            </a:r>
            <a:r>
              <a:rPr kumimoji="0" lang="pl-PL" sz="6000" b="1" i="0" u="none" strike="noStrike" kern="0" cap="none" spc="0" normalizeH="0" baseline="0" noProof="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uLnTx/>
                <a:uFillTx/>
              </a:rPr>
              <a:t>21- 100</a:t>
            </a:r>
            <a:endParaRPr kumimoji="0" lang="pl-PL" sz="6000" b="1" i="0" u="none" strike="noStrike" kern="0" cap="none" spc="0" normalizeH="0" baseline="0" noProof="0" dirty="0">
              <a:ln w="13462">
                <a:solidFill>
                  <a:schemeClr val="bg1"/>
                </a:solidFill>
                <a:prstDash val="solid"/>
              </a:ln>
              <a:solidFill>
                <a:schemeClr val="tx1">
                  <a:lumMod val="85000"/>
                  <a:lumOff val="15000"/>
                </a:schemeClr>
              </a:solidFill>
              <a:effectLst>
                <a:outerShdw dist="38100" dir="2700000" algn="bl" rotWithShape="0">
                  <a:schemeClr val="accent5"/>
                </a:outerShdw>
              </a:effectLst>
              <a:uLnTx/>
              <a:uFillTx/>
            </a:endParaRPr>
          </a:p>
        </p:txBody>
      </p:sp>
      <p:sp>
        <p:nvSpPr>
          <p:cNvPr id="18" name="Prostokąt 17"/>
          <p:cNvSpPr/>
          <p:nvPr/>
        </p:nvSpPr>
        <p:spPr>
          <a:xfrm>
            <a:off x="196951" y="1601792"/>
            <a:ext cx="5250259" cy="5632311"/>
          </a:xfrm>
          <a:prstGeom prst="rect">
            <a:avLst/>
          </a:prstGeom>
          <a:noFill/>
        </p:spPr>
        <p:txBody>
          <a:bodyPr wrap="square" lIns="91440" tIns="45720" rIns="91440" bIns="45720">
            <a:spAutoFit/>
          </a:bodyPr>
          <a:lstStyle/>
          <a:p>
            <a:pPr marL="742950" marR="0" lvl="0" indent="-742950" algn="just" defTabSz="914400" eaLnBrk="1" fontAlgn="auto" latinLnBrk="0" hangingPunct="1">
              <a:lnSpc>
                <a:spcPct val="100000"/>
              </a:lnSpc>
              <a:spcBef>
                <a:spcPts val="0"/>
              </a:spcBef>
              <a:spcAft>
                <a:spcPts val="0"/>
              </a:spcAft>
              <a:buClrTx/>
              <a:buSzTx/>
              <a:buFontTx/>
              <a:buAutoNum type="arabicPlain" startAt="21"/>
              <a:tabLst/>
              <a:defRPr/>
            </a:pPr>
            <a:r>
              <a:rPr kumimoji="0" lang="pl-PL" sz="3600" b="1" i="0" u="none" strike="noStrike" kern="0" cap="none" spc="0" normalizeH="0" baseline="0" noProof="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uLnTx/>
                <a:uFillTx/>
              </a:rPr>
              <a:t>- dwadzieścia jeden</a:t>
            </a:r>
          </a:p>
          <a:p>
            <a:pPr marL="742950" marR="0" lvl="0" indent="-742950" algn="just" defTabSz="914400" eaLnBrk="1" fontAlgn="auto" latinLnBrk="0" hangingPunct="1">
              <a:lnSpc>
                <a:spcPct val="100000"/>
              </a:lnSpc>
              <a:spcBef>
                <a:spcPts val="0"/>
              </a:spcBef>
              <a:spcAft>
                <a:spcPts val="0"/>
              </a:spcAft>
              <a:buClrTx/>
              <a:buSzTx/>
              <a:buFontTx/>
              <a:buAutoNum type="arabicPlain" startAt="21"/>
              <a:tabLst/>
              <a:defRPr/>
            </a:pPr>
            <a:r>
              <a:rPr lang="pl-PL" sz="3600" b="1" kern="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 dwadzieścia dwa</a:t>
            </a:r>
          </a:p>
          <a:p>
            <a:pPr marL="742950" marR="0" lvl="0" indent="-742950" algn="just" defTabSz="914400" eaLnBrk="1" fontAlgn="auto" latinLnBrk="0" hangingPunct="1">
              <a:lnSpc>
                <a:spcPct val="100000"/>
              </a:lnSpc>
              <a:spcBef>
                <a:spcPts val="0"/>
              </a:spcBef>
              <a:spcAft>
                <a:spcPts val="0"/>
              </a:spcAft>
              <a:buClrTx/>
              <a:buSzTx/>
              <a:buFontTx/>
              <a:buAutoNum type="arabicPlain" startAt="21"/>
              <a:tabLst/>
              <a:defRPr/>
            </a:pPr>
            <a:r>
              <a:rPr kumimoji="0" lang="pl-PL" sz="3600" b="1" i="0" u="none" strike="noStrike" kern="0" cap="none" spc="0" normalizeH="0" baseline="0" noProof="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uLnTx/>
                <a:uFillTx/>
              </a:rPr>
              <a:t>- dwadzieścia</a:t>
            </a:r>
            <a:r>
              <a:rPr kumimoji="0" lang="pl-PL" sz="3600" b="1" i="0" u="none" strike="noStrike" kern="0" cap="none" spc="0" normalizeH="0" noProof="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uLnTx/>
                <a:uFillTx/>
              </a:rPr>
              <a:t> trzy</a:t>
            </a:r>
          </a:p>
          <a:p>
            <a:pPr marL="742950" marR="0" lvl="0" indent="-742950" algn="just" defTabSz="914400" eaLnBrk="1" fontAlgn="auto" latinLnBrk="0" hangingPunct="1">
              <a:lnSpc>
                <a:spcPct val="100000"/>
              </a:lnSpc>
              <a:spcBef>
                <a:spcPts val="0"/>
              </a:spcBef>
              <a:spcAft>
                <a:spcPts val="0"/>
              </a:spcAft>
              <a:buClrTx/>
              <a:buSzTx/>
              <a:buFontTx/>
              <a:buAutoNum type="arabicPlain" startAt="21"/>
              <a:tabLst/>
              <a:defRPr/>
            </a:pPr>
            <a:r>
              <a:rPr lang="pl-PL" sz="3600" b="1" kern="0" baseline="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 dwadzieścia</a:t>
            </a:r>
            <a:r>
              <a:rPr lang="pl-PL" sz="3600" b="1" kern="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 cztery</a:t>
            </a:r>
          </a:p>
          <a:p>
            <a:pPr marL="742950" marR="0" lvl="0" indent="-742950" algn="just" defTabSz="914400" eaLnBrk="1" fontAlgn="auto" latinLnBrk="0" hangingPunct="1">
              <a:lnSpc>
                <a:spcPct val="100000"/>
              </a:lnSpc>
              <a:spcBef>
                <a:spcPts val="0"/>
              </a:spcBef>
              <a:spcAft>
                <a:spcPts val="0"/>
              </a:spcAft>
              <a:buClrTx/>
              <a:buSzTx/>
              <a:buFontTx/>
              <a:buAutoNum type="arabicPlain" startAt="21"/>
              <a:tabLst/>
              <a:defRPr/>
            </a:pPr>
            <a:r>
              <a:rPr kumimoji="0" lang="pl-PL" sz="3600" b="1" i="0" u="none" strike="noStrike" kern="0" cap="none" spc="0" normalizeH="0" baseline="0" noProof="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uLnTx/>
                <a:uFillTx/>
              </a:rPr>
              <a:t>-</a:t>
            </a:r>
            <a:r>
              <a:rPr kumimoji="0" lang="pl-PL" sz="3600" b="1" i="0" u="none" strike="noStrike" kern="0" cap="none" spc="0" normalizeH="0" noProof="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uLnTx/>
                <a:uFillTx/>
              </a:rPr>
              <a:t> dwadzieścia pięć</a:t>
            </a:r>
          </a:p>
          <a:p>
            <a:pPr marL="742950" marR="0" lvl="0" indent="-742950" algn="just" defTabSz="914400" eaLnBrk="1" fontAlgn="auto" latinLnBrk="0" hangingPunct="1">
              <a:lnSpc>
                <a:spcPct val="100000"/>
              </a:lnSpc>
              <a:spcBef>
                <a:spcPts val="0"/>
              </a:spcBef>
              <a:spcAft>
                <a:spcPts val="0"/>
              </a:spcAft>
              <a:buClrTx/>
              <a:buSzTx/>
              <a:buFontTx/>
              <a:buAutoNum type="arabicPlain" startAt="21"/>
              <a:tabLst/>
              <a:defRPr/>
            </a:pPr>
            <a:r>
              <a:rPr lang="pl-PL" sz="3600" b="1" kern="0" baseline="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a:t>
            </a:r>
            <a:r>
              <a:rPr lang="pl-PL" sz="3600" b="1" kern="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 dwadzieścia sześć</a:t>
            </a:r>
          </a:p>
          <a:p>
            <a:pPr marL="742950" marR="0" lvl="0" indent="-742950" algn="just" defTabSz="914400" eaLnBrk="1" fontAlgn="auto" latinLnBrk="0" hangingPunct="1">
              <a:lnSpc>
                <a:spcPct val="100000"/>
              </a:lnSpc>
              <a:spcBef>
                <a:spcPts val="0"/>
              </a:spcBef>
              <a:spcAft>
                <a:spcPts val="0"/>
              </a:spcAft>
              <a:buClrTx/>
              <a:buSzTx/>
              <a:buFontTx/>
              <a:buAutoNum type="arabicPlain" startAt="21"/>
              <a:tabLst/>
              <a:defRPr/>
            </a:pPr>
            <a:r>
              <a:rPr kumimoji="0" lang="pl-PL" sz="3600" b="1" i="0" u="none" strike="noStrike" kern="0" cap="none" spc="0" normalizeH="0" baseline="0" noProof="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uLnTx/>
                <a:uFillTx/>
              </a:rPr>
              <a:t>-</a:t>
            </a:r>
            <a:r>
              <a:rPr kumimoji="0" lang="pl-PL" sz="3600" b="1" i="0" u="none" strike="noStrike" kern="0" cap="none" spc="0" normalizeH="0" noProof="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uLnTx/>
                <a:uFillTx/>
              </a:rPr>
              <a:t> dwadzieścia siedem</a:t>
            </a:r>
          </a:p>
          <a:p>
            <a:pPr marL="742950" marR="0" lvl="0" indent="-742950" algn="just" defTabSz="914400" eaLnBrk="1" fontAlgn="auto" latinLnBrk="0" hangingPunct="1">
              <a:lnSpc>
                <a:spcPct val="100000"/>
              </a:lnSpc>
              <a:spcBef>
                <a:spcPts val="0"/>
              </a:spcBef>
              <a:spcAft>
                <a:spcPts val="0"/>
              </a:spcAft>
              <a:buClrTx/>
              <a:buSzTx/>
              <a:buFontTx/>
              <a:buAutoNum type="arabicPlain" startAt="21"/>
              <a:tabLst/>
              <a:defRPr/>
            </a:pPr>
            <a:r>
              <a:rPr lang="pl-PL" sz="3600" b="1" kern="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 dwadzieścia osiem</a:t>
            </a:r>
          </a:p>
          <a:p>
            <a:pPr marL="742950" marR="0" lvl="0" indent="-742950" algn="just" defTabSz="914400" eaLnBrk="1" fontAlgn="auto" latinLnBrk="0" hangingPunct="1">
              <a:lnSpc>
                <a:spcPct val="100000"/>
              </a:lnSpc>
              <a:spcBef>
                <a:spcPts val="0"/>
              </a:spcBef>
              <a:spcAft>
                <a:spcPts val="0"/>
              </a:spcAft>
              <a:buClrTx/>
              <a:buSzTx/>
              <a:buFontTx/>
              <a:buAutoNum type="arabicPlain" startAt="21"/>
              <a:tabLst/>
              <a:defRPr/>
            </a:pPr>
            <a:r>
              <a:rPr kumimoji="0" lang="pl-PL" sz="3600" b="1" i="0" u="none" strike="noStrike" kern="0" cap="none" spc="0" normalizeH="0" noProof="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uLnTx/>
                <a:uFillTx/>
              </a:rPr>
              <a:t>- dwadzieścia dziewięć</a:t>
            </a:r>
          </a:p>
          <a:p>
            <a:pPr marL="742950" marR="0" lvl="0" indent="-742950" algn="just" defTabSz="914400" eaLnBrk="1" fontAlgn="auto" latinLnBrk="0" hangingPunct="1">
              <a:lnSpc>
                <a:spcPct val="100000"/>
              </a:lnSpc>
              <a:spcBef>
                <a:spcPts val="0"/>
              </a:spcBef>
              <a:spcAft>
                <a:spcPts val="0"/>
              </a:spcAft>
              <a:buClrTx/>
              <a:buSzTx/>
              <a:buFontTx/>
              <a:buAutoNum type="arabicPlain" startAt="21"/>
              <a:tabLst/>
              <a:defRPr/>
            </a:pPr>
            <a:endParaRPr kumimoji="0" lang="pl-PL" sz="3600" b="1" i="0" u="none" strike="noStrike" kern="0" cap="none" spc="0" normalizeH="0" baseline="0" noProof="0" dirty="0">
              <a:ln w="13462">
                <a:solidFill>
                  <a:schemeClr val="bg1"/>
                </a:solidFill>
                <a:prstDash val="solid"/>
              </a:ln>
              <a:solidFill>
                <a:schemeClr val="tx1">
                  <a:lumMod val="85000"/>
                  <a:lumOff val="15000"/>
                </a:schemeClr>
              </a:solidFill>
              <a:effectLst>
                <a:outerShdw dist="38100" dir="2700000" algn="bl" rotWithShape="0">
                  <a:schemeClr val="accent5"/>
                </a:outerShdw>
              </a:effectLst>
              <a:uLnTx/>
              <a:uFillTx/>
            </a:endParaRPr>
          </a:p>
        </p:txBody>
      </p:sp>
      <p:sp>
        <p:nvSpPr>
          <p:cNvPr id="20" name="Prostokąt 19"/>
          <p:cNvSpPr/>
          <p:nvPr/>
        </p:nvSpPr>
        <p:spPr>
          <a:xfrm>
            <a:off x="6737088" y="1878790"/>
            <a:ext cx="5250259" cy="5078313"/>
          </a:xfrm>
          <a:prstGeom prst="rect">
            <a:avLst/>
          </a:prstGeom>
          <a:noFill/>
        </p:spPr>
        <p:txBody>
          <a:bodyPr wrap="square" lIns="91440" tIns="45720" rIns="91440" bIns="45720">
            <a:spAutoFit/>
          </a:bodyPr>
          <a:lstStyle/>
          <a:p>
            <a:pPr marR="0" lvl="0" algn="just" defTabSz="914400" eaLnBrk="1" fontAlgn="auto" latinLnBrk="0" hangingPunct="1">
              <a:lnSpc>
                <a:spcPct val="100000"/>
              </a:lnSpc>
              <a:spcBef>
                <a:spcPts val="0"/>
              </a:spcBef>
              <a:spcAft>
                <a:spcPts val="0"/>
              </a:spcAft>
              <a:buClrTx/>
              <a:buSzTx/>
              <a:tabLst/>
              <a:defRPr/>
            </a:pPr>
            <a:r>
              <a:rPr kumimoji="0" lang="pl-PL" sz="3600" b="1" i="0" u="none" strike="noStrike" kern="0" cap="none" spc="0" normalizeH="0" baseline="0" noProof="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uLnTx/>
                <a:uFillTx/>
              </a:rPr>
              <a:t>30</a:t>
            </a:r>
            <a:r>
              <a:rPr kumimoji="0" lang="pl-PL" sz="3600" b="1" i="0" u="none" strike="noStrike" kern="0" cap="none" spc="0" normalizeH="0" noProof="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uLnTx/>
                <a:uFillTx/>
              </a:rPr>
              <a:t> – trzydzieści</a:t>
            </a:r>
          </a:p>
          <a:p>
            <a:pPr marR="0" lvl="0" algn="just" defTabSz="914400" eaLnBrk="1" fontAlgn="auto" latinLnBrk="0" hangingPunct="1">
              <a:lnSpc>
                <a:spcPct val="100000"/>
              </a:lnSpc>
              <a:spcBef>
                <a:spcPts val="0"/>
              </a:spcBef>
              <a:spcAft>
                <a:spcPts val="0"/>
              </a:spcAft>
              <a:buClrTx/>
              <a:buSzTx/>
              <a:tabLst/>
              <a:defRPr/>
            </a:pPr>
            <a:r>
              <a:rPr lang="pl-PL" sz="3600" b="1" kern="0" baseline="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40 – czterdzieści</a:t>
            </a:r>
          </a:p>
          <a:p>
            <a:pPr marR="0" lvl="0" algn="just" defTabSz="914400" eaLnBrk="1" fontAlgn="auto" latinLnBrk="0" hangingPunct="1">
              <a:lnSpc>
                <a:spcPct val="100000"/>
              </a:lnSpc>
              <a:spcBef>
                <a:spcPts val="0"/>
              </a:spcBef>
              <a:spcAft>
                <a:spcPts val="0"/>
              </a:spcAft>
              <a:buClrTx/>
              <a:buSzTx/>
              <a:tabLst/>
              <a:defRPr/>
            </a:pPr>
            <a:r>
              <a:rPr kumimoji="0" lang="pl-PL" sz="3600" b="1" i="0" u="none" strike="noStrike" kern="0" cap="none" spc="0" normalizeH="0" noProof="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uLnTx/>
                <a:uFillTx/>
              </a:rPr>
              <a:t>50 – pięćdziesiąt</a:t>
            </a:r>
          </a:p>
          <a:p>
            <a:pPr marR="0" lvl="0" algn="just" defTabSz="914400" eaLnBrk="1" fontAlgn="auto" latinLnBrk="0" hangingPunct="1">
              <a:lnSpc>
                <a:spcPct val="100000"/>
              </a:lnSpc>
              <a:spcBef>
                <a:spcPts val="0"/>
              </a:spcBef>
              <a:spcAft>
                <a:spcPts val="0"/>
              </a:spcAft>
              <a:buClrTx/>
              <a:buSzTx/>
              <a:tabLst/>
              <a:defRPr/>
            </a:pPr>
            <a:r>
              <a:rPr lang="pl-PL" sz="3600" b="1" kern="0" noProof="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60 – sześćdziesiąt</a:t>
            </a:r>
          </a:p>
          <a:p>
            <a:pPr marR="0" lvl="0" algn="just" defTabSz="914400" eaLnBrk="1" fontAlgn="auto" latinLnBrk="0" hangingPunct="1">
              <a:lnSpc>
                <a:spcPct val="100000"/>
              </a:lnSpc>
              <a:spcBef>
                <a:spcPts val="0"/>
              </a:spcBef>
              <a:spcAft>
                <a:spcPts val="0"/>
              </a:spcAft>
              <a:buClrTx/>
              <a:buSzTx/>
              <a:tabLst/>
              <a:defRPr/>
            </a:pPr>
            <a:r>
              <a:rPr kumimoji="0" lang="pl-PL" sz="3600" b="1" i="0" u="none" strike="noStrike" kern="0" cap="none" spc="0" normalizeH="0" baseline="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uLnTx/>
                <a:uFillTx/>
              </a:rPr>
              <a:t>70</a:t>
            </a:r>
            <a:r>
              <a:rPr kumimoji="0" lang="pl-PL" sz="3600" b="1" i="0" u="none" strike="noStrike" kern="0" cap="none" spc="0" normalizeH="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uLnTx/>
                <a:uFillTx/>
              </a:rPr>
              <a:t> – siedemdziesiąt</a:t>
            </a:r>
          </a:p>
          <a:p>
            <a:pPr marR="0" lvl="0" algn="just" defTabSz="914400" eaLnBrk="1" fontAlgn="auto" latinLnBrk="0" hangingPunct="1">
              <a:lnSpc>
                <a:spcPct val="100000"/>
              </a:lnSpc>
              <a:spcBef>
                <a:spcPts val="0"/>
              </a:spcBef>
              <a:spcAft>
                <a:spcPts val="0"/>
              </a:spcAft>
              <a:buClrTx/>
              <a:buSzTx/>
              <a:tabLst/>
              <a:defRPr/>
            </a:pPr>
            <a:r>
              <a:rPr lang="pl-PL" sz="3600" b="1" kern="0" baseline="0" noProof="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80 – osiemdziesiąt</a:t>
            </a:r>
          </a:p>
          <a:p>
            <a:pPr marR="0" lvl="0" algn="just" defTabSz="914400" eaLnBrk="1" fontAlgn="auto" latinLnBrk="0" hangingPunct="1">
              <a:lnSpc>
                <a:spcPct val="100000"/>
              </a:lnSpc>
              <a:spcBef>
                <a:spcPts val="0"/>
              </a:spcBef>
              <a:spcAft>
                <a:spcPts val="0"/>
              </a:spcAft>
              <a:buClrTx/>
              <a:buSzTx/>
              <a:tabLst/>
              <a:defRPr/>
            </a:pPr>
            <a:r>
              <a:rPr kumimoji="0" lang="pl-PL" sz="3600" b="1" i="0" u="none" strike="noStrike" kern="0" cap="none" spc="0" normalizeH="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uLnTx/>
                <a:uFillTx/>
              </a:rPr>
              <a:t>90 – dziewięćdziesiąt</a:t>
            </a:r>
          </a:p>
          <a:p>
            <a:pPr marR="0" lvl="0" algn="just" defTabSz="914400" eaLnBrk="1" fontAlgn="auto" latinLnBrk="0" hangingPunct="1">
              <a:lnSpc>
                <a:spcPct val="100000"/>
              </a:lnSpc>
              <a:spcBef>
                <a:spcPts val="0"/>
              </a:spcBef>
              <a:spcAft>
                <a:spcPts val="0"/>
              </a:spcAft>
              <a:buClrTx/>
              <a:buSzTx/>
              <a:tabLst/>
              <a:defRPr/>
            </a:pPr>
            <a:r>
              <a:rPr lang="pl-PL" sz="3600" b="1" kern="0" baseline="0" noProof="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100</a:t>
            </a:r>
            <a:r>
              <a:rPr lang="pl-PL" sz="3600" b="1" kern="0" noProof="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 – sto</a:t>
            </a:r>
          </a:p>
          <a:p>
            <a:pPr marR="0" lvl="0" algn="just" defTabSz="914400" eaLnBrk="1" fontAlgn="auto" latinLnBrk="0" hangingPunct="1">
              <a:lnSpc>
                <a:spcPct val="100000"/>
              </a:lnSpc>
              <a:spcBef>
                <a:spcPts val="0"/>
              </a:spcBef>
              <a:spcAft>
                <a:spcPts val="0"/>
              </a:spcAft>
              <a:buClrTx/>
              <a:buSzTx/>
              <a:tabLst/>
              <a:defRPr/>
            </a:pPr>
            <a:endParaRPr kumimoji="0" lang="pl-PL" sz="3600" b="1" i="0" u="none" strike="noStrike" kern="0" cap="none" spc="0" normalizeH="0" baseline="0" noProof="0" dirty="0">
              <a:ln w="13462">
                <a:solidFill>
                  <a:schemeClr val="bg1"/>
                </a:solidFill>
                <a:prstDash val="solid"/>
              </a:ln>
              <a:solidFill>
                <a:schemeClr val="tx1">
                  <a:lumMod val="85000"/>
                  <a:lumOff val="15000"/>
                </a:schemeClr>
              </a:solidFill>
              <a:effectLst>
                <a:outerShdw dist="38100" dir="2700000" algn="bl" rotWithShape="0">
                  <a:schemeClr val="accent5"/>
                </a:outerShdw>
              </a:effectLst>
              <a:uLnTx/>
              <a:uFillTx/>
            </a:endParaRPr>
          </a:p>
        </p:txBody>
      </p:sp>
    </p:spTree>
    <p:extLst>
      <p:ext uri="{BB962C8B-B14F-4D97-AF65-F5344CB8AC3E}">
        <p14:creationId xmlns:p14="http://schemas.microsoft.com/office/powerpoint/2010/main" val="775587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1000"/>
                                        <p:tgtEl>
                                          <p:spTgt spid="18"/>
                                        </p:tgtEl>
                                      </p:cBhvr>
                                    </p:animEffect>
                                    <p:anim calcmode="lin" valueType="num">
                                      <p:cBhvr>
                                        <p:cTn id="14" dur="1000" fill="hold"/>
                                        <p:tgtEl>
                                          <p:spTgt spid="18"/>
                                        </p:tgtEl>
                                        <p:attrNameLst>
                                          <p:attrName>ppt_x</p:attrName>
                                        </p:attrNameLst>
                                      </p:cBhvr>
                                      <p:tavLst>
                                        <p:tav tm="0">
                                          <p:val>
                                            <p:strVal val="#ppt_x"/>
                                          </p:val>
                                        </p:tav>
                                        <p:tav tm="100000">
                                          <p:val>
                                            <p:strVal val="#ppt_x"/>
                                          </p:val>
                                        </p:tav>
                                      </p:tavLst>
                                    </p:anim>
                                    <p:anim calcmode="lin" valueType="num">
                                      <p:cBhvr>
                                        <p:cTn id="15" dur="1000" fill="hold"/>
                                        <p:tgtEl>
                                          <p:spTgt spid="18"/>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rostokąt 10"/>
          <p:cNvSpPr/>
          <p:nvPr/>
        </p:nvSpPr>
        <p:spPr>
          <a:xfrm>
            <a:off x="1375955" y="1839724"/>
            <a:ext cx="10223862" cy="923330"/>
          </a:xfrm>
          <a:prstGeom prst="rect">
            <a:avLst/>
          </a:prstGeom>
          <a:noFill/>
        </p:spPr>
        <p:txBody>
          <a:bodyPr wrap="square" lIns="91440" tIns="45720" rIns="91440" bIns="45720">
            <a:spAutoFit/>
          </a:bodyPr>
          <a:lstStyle/>
          <a:p>
            <a:pPr algn="just"/>
            <a:r>
              <a:rPr lang="pl-PL"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j</a:t>
            </a:r>
            <a:r>
              <a:rPr lang="pl-PL" sz="5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a idę					my idziemy</a:t>
            </a:r>
            <a:endParaRPr lang="pl-PL"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12" name="Prostokąt 11"/>
          <p:cNvSpPr/>
          <p:nvPr/>
        </p:nvSpPr>
        <p:spPr>
          <a:xfrm>
            <a:off x="0" y="199816"/>
            <a:ext cx="12320232" cy="1015663"/>
          </a:xfrm>
          <a:prstGeom prst="rect">
            <a:avLst/>
          </a:prstGeom>
          <a:noFill/>
        </p:spPr>
        <p:txBody>
          <a:bodyPr wrap="none" lIns="91440" tIns="45720" rIns="91440" bIns="45720">
            <a:spAutoFit/>
          </a:bodyPr>
          <a:lstStyle/>
          <a:p>
            <a:pPr algn="ctr"/>
            <a:r>
              <a:rPr lang="pl-PL" sz="6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j</a:t>
            </a:r>
            <a:r>
              <a:rPr lang="pl-PL" sz="60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echać – go by </a:t>
            </a:r>
            <a:r>
              <a:rPr lang="pl-PL" sz="6000" b="1" dirty="0" err="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any</a:t>
            </a:r>
            <a:r>
              <a:rPr lang="pl-PL" sz="60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pl-PL" sz="6000" b="1" dirty="0" err="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means</a:t>
            </a:r>
            <a:r>
              <a:rPr lang="pl-PL" sz="60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 of transport</a:t>
            </a:r>
            <a:endParaRPr lang="pl-PL" sz="60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13" name="Prostokąt 12"/>
          <p:cNvSpPr/>
          <p:nvPr/>
        </p:nvSpPr>
        <p:spPr>
          <a:xfrm>
            <a:off x="1375954" y="3387299"/>
            <a:ext cx="8958690" cy="923330"/>
          </a:xfrm>
          <a:prstGeom prst="rect">
            <a:avLst/>
          </a:prstGeom>
          <a:noFill/>
        </p:spPr>
        <p:txBody>
          <a:bodyPr wrap="square" lIns="91440" tIns="45720" rIns="91440" bIns="45720">
            <a:spAutoFit/>
          </a:bodyPr>
          <a:lstStyle/>
          <a:p>
            <a:pPr algn="just"/>
            <a:r>
              <a:rPr lang="pl-PL" sz="5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ty idziesz		</a:t>
            </a:r>
            <a:r>
              <a:rPr lang="pl-PL"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pl-PL" sz="5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           wy idziecie</a:t>
            </a:r>
            <a:endParaRPr lang="pl-PL"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14" name="Prostokąt 13"/>
          <p:cNvSpPr/>
          <p:nvPr/>
        </p:nvSpPr>
        <p:spPr>
          <a:xfrm>
            <a:off x="1375954" y="4934874"/>
            <a:ext cx="9648588" cy="923330"/>
          </a:xfrm>
          <a:prstGeom prst="rect">
            <a:avLst/>
          </a:prstGeom>
          <a:noFill/>
        </p:spPr>
        <p:txBody>
          <a:bodyPr wrap="square" lIns="91440" tIns="45720" rIns="91440" bIns="45720">
            <a:spAutoFit/>
          </a:bodyPr>
          <a:lstStyle/>
          <a:p>
            <a:pPr algn="just"/>
            <a:r>
              <a:rPr lang="pl-PL" sz="5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ona/on idzie            one/oni idą</a:t>
            </a:r>
            <a:endParaRPr lang="pl-PL"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3520050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50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42" presetClass="entr" presetSubtype="0" fill="hold" grpId="0" nodeType="afterEffect">
                                  <p:stCondLst>
                                    <p:cond delay="75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1000"/>
                                        <p:tgtEl>
                                          <p:spTgt spid="14"/>
                                        </p:tgtEl>
                                      </p:cBhvr>
                                    </p:animEffect>
                                    <p:anim calcmode="lin" valueType="num">
                                      <p:cBhvr>
                                        <p:cTn id="26" dur="1000" fill="hold"/>
                                        <p:tgtEl>
                                          <p:spTgt spid="14"/>
                                        </p:tgtEl>
                                        <p:attrNameLst>
                                          <p:attrName>ppt_x</p:attrName>
                                        </p:attrNameLst>
                                      </p:cBhvr>
                                      <p:tavLst>
                                        <p:tav tm="0">
                                          <p:val>
                                            <p:strVal val="#ppt_x"/>
                                          </p:val>
                                        </p:tav>
                                        <p:tav tm="100000">
                                          <p:val>
                                            <p:strVal val="#ppt_x"/>
                                          </p:val>
                                        </p:tav>
                                      </p:tavLst>
                                    </p:anim>
                                    <p:anim calcmode="lin" valueType="num">
                                      <p:cBhvr>
                                        <p:cTn id="2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aśnienie owalne 8"/>
          <p:cNvSpPr/>
          <p:nvPr/>
        </p:nvSpPr>
        <p:spPr>
          <a:xfrm>
            <a:off x="798608" y="1451607"/>
            <a:ext cx="3402316" cy="960710"/>
          </a:xfrm>
          <a:prstGeom prst="wedgeEllipseCallout">
            <a:avLst>
              <a:gd name="adj1" fmla="val 46952"/>
              <a:gd name="adj2" fmla="val 1669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 name="Objaśnienie owalne 9"/>
          <p:cNvSpPr/>
          <p:nvPr/>
        </p:nvSpPr>
        <p:spPr>
          <a:xfrm>
            <a:off x="623811" y="2874230"/>
            <a:ext cx="3644537" cy="968688"/>
          </a:xfrm>
          <a:prstGeom prst="wedgeEllipseCallout">
            <a:avLst>
              <a:gd name="adj1" fmla="val 46193"/>
              <a:gd name="adj2" fmla="val -1972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Objaśnienie owalne 10"/>
          <p:cNvSpPr/>
          <p:nvPr/>
        </p:nvSpPr>
        <p:spPr>
          <a:xfrm>
            <a:off x="584266" y="4321191"/>
            <a:ext cx="3644537" cy="843182"/>
          </a:xfrm>
          <a:prstGeom prst="wedgeEllipseCallout">
            <a:avLst>
              <a:gd name="adj1" fmla="val -32660"/>
              <a:gd name="adj2" fmla="val 4039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2" name="Objaśnienie owalne 11"/>
          <p:cNvSpPr/>
          <p:nvPr/>
        </p:nvSpPr>
        <p:spPr>
          <a:xfrm>
            <a:off x="677498" y="5716782"/>
            <a:ext cx="3644537" cy="797868"/>
          </a:xfrm>
          <a:prstGeom prst="wedgeEllipseCallout">
            <a:avLst>
              <a:gd name="adj1" fmla="val -35528"/>
              <a:gd name="adj2" fmla="val 383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3" name="Objaśnienie owalne 12"/>
          <p:cNvSpPr/>
          <p:nvPr/>
        </p:nvSpPr>
        <p:spPr>
          <a:xfrm>
            <a:off x="6546650" y="5729759"/>
            <a:ext cx="3644537" cy="887540"/>
          </a:xfrm>
          <a:prstGeom prst="wedgeEllipseCallout">
            <a:avLst>
              <a:gd name="adj1" fmla="val 6049"/>
              <a:gd name="adj2" fmla="val 4953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6" name="Objaśnienie owalne 15"/>
          <p:cNvSpPr/>
          <p:nvPr/>
        </p:nvSpPr>
        <p:spPr>
          <a:xfrm>
            <a:off x="6482017" y="1437358"/>
            <a:ext cx="3709168" cy="803718"/>
          </a:xfrm>
          <a:prstGeom prst="wedgeEllipseCallout">
            <a:avLst>
              <a:gd name="adj1" fmla="val 33884"/>
              <a:gd name="adj2" fmla="val -3771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0" name="Objaśnienie owalne 19"/>
          <p:cNvSpPr/>
          <p:nvPr/>
        </p:nvSpPr>
        <p:spPr>
          <a:xfrm>
            <a:off x="6546649" y="2907545"/>
            <a:ext cx="3644537" cy="968688"/>
          </a:xfrm>
          <a:prstGeom prst="wedgeEllipseCallout">
            <a:avLst>
              <a:gd name="adj1" fmla="val -21908"/>
              <a:gd name="adj2" fmla="val 4500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2" name="pole tekstowe 21"/>
          <p:cNvSpPr txBox="1"/>
          <p:nvPr/>
        </p:nvSpPr>
        <p:spPr>
          <a:xfrm>
            <a:off x="1606732" y="1747296"/>
            <a:ext cx="3041468" cy="369332"/>
          </a:xfrm>
          <a:prstGeom prst="rect">
            <a:avLst/>
          </a:prstGeom>
          <a:noFill/>
        </p:spPr>
        <p:txBody>
          <a:bodyPr wrap="square" rtlCol="0">
            <a:spAutoFit/>
          </a:bodyPr>
          <a:lstStyle/>
          <a:p>
            <a:r>
              <a:rPr lang="pl-PL" dirty="0" smtClean="0"/>
              <a:t>Jadę autobusem.</a:t>
            </a:r>
            <a:endParaRPr lang="pl-PL" dirty="0"/>
          </a:p>
        </p:txBody>
      </p:sp>
      <p:sp>
        <p:nvSpPr>
          <p:cNvPr id="24" name="pole tekstowe 23"/>
          <p:cNvSpPr txBox="1"/>
          <p:nvPr/>
        </p:nvSpPr>
        <p:spPr>
          <a:xfrm>
            <a:off x="1367363" y="3147406"/>
            <a:ext cx="2658290" cy="369332"/>
          </a:xfrm>
          <a:prstGeom prst="rect">
            <a:avLst/>
          </a:prstGeom>
          <a:noFill/>
        </p:spPr>
        <p:txBody>
          <a:bodyPr wrap="square" rtlCol="0">
            <a:spAutoFit/>
          </a:bodyPr>
          <a:lstStyle/>
          <a:p>
            <a:r>
              <a:rPr lang="pl-PL" dirty="0" smtClean="0"/>
              <a:t>Jedziesz samochodem.</a:t>
            </a:r>
            <a:endParaRPr lang="pl-PL" dirty="0"/>
          </a:p>
        </p:txBody>
      </p:sp>
      <p:sp>
        <p:nvSpPr>
          <p:cNvPr id="26" name="pole tekstowe 25"/>
          <p:cNvSpPr txBox="1"/>
          <p:nvPr/>
        </p:nvSpPr>
        <p:spPr>
          <a:xfrm>
            <a:off x="1237914" y="4577354"/>
            <a:ext cx="2625634" cy="369332"/>
          </a:xfrm>
          <a:prstGeom prst="rect">
            <a:avLst/>
          </a:prstGeom>
          <a:noFill/>
        </p:spPr>
        <p:txBody>
          <a:bodyPr wrap="square" rtlCol="0">
            <a:spAutoFit/>
          </a:bodyPr>
          <a:lstStyle/>
          <a:p>
            <a:r>
              <a:rPr lang="pl-PL" dirty="0" smtClean="0"/>
              <a:t>Ona jedzie tramwajem.</a:t>
            </a:r>
            <a:endParaRPr lang="pl-PL" dirty="0"/>
          </a:p>
        </p:txBody>
      </p:sp>
      <p:sp>
        <p:nvSpPr>
          <p:cNvPr id="30" name="pole tekstowe 29"/>
          <p:cNvSpPr txBox="1"/>
          <p:nvPr/>
        </p:nvSpPr>
        <p:spPr>
          <a:xfrm>
            <a:off x="1426607" y="5931050"/>
            <a:ext cx="2965267" cy="369332"/>
          </a:xfrm>
          <a:prstGeom prst="rect">
            <a:avLst/>
          </a:prstGeom>
          <a:noFill/>
        </p:spPr>
        <p:txBody>
          <a:bodyPr wrap="square" rtlCol="0">
            <a:spAutoFit/>
          </a:bodyPr>
          <a:lstStyle/>
          <a:p>
            <a:r>
              <a:rPr lang="pl-PL" dirty="0" smtClean="0"/>
              <a:t>On jedzie pociągiem.</a:t>
            </a:r>
            <a:endParaRPr lang="pl-PL" dirty="0"/>
          </a:p>
        </p:txBody>
      </p:sp>
      <p:sp>
        <p:nvSpPr>
          <p:cNvPr id="32" name="pole tekstowe 31"/>
          <p:cNvSpPr txBox="1"/>
          <p:nvPr/>
        </p:nvSpPr>
        <p:spPr>
          <a:xfrm>
            <a:off x="7314973" y="1646277"/>
            <a:ext cx="3249512" cy="369332"/>
          </a:xfrm>
          <a:prstGeom prst="rect">
            <a:avLst/>
          </a:prstGeom>
          <a:noFill/>
        </p:spPr>
        <p:txBody>
          <a:bodyPr wrap="square" rtlCol="0">
            <a:spAutoFit/>
          </a:bodyPr>
          <a:lstStyle/>
          <a:p>
            <a:r>
              <a:rPr lang="pl-PL" dirty="0" smtClean="0"/>
              <a:t>My jedziemy </a:t>
            </a:r>
            <a:r>
              <a:rPr lang="pl-PL" dirty="0" smtClean="0"/>
              <a:t>trolejbusem</a:t>
            </a:r>
            <a:r>
              <a:rPr lang="pl-PL" dirty="0" smtClean="0"/>
              <a:t>.</a:t>
            </a:r>
            <a:endParaRPr lang="pl-PL" dirty="0"/>
          </a:p>
        </p:txBody>
      </p:sp>
      <p:sp>
        <p:nvSpPr>
          <p:cNvPr id="36" name="pole tekstowe 35"/>
          <p:cNvSpPr txBox="1"/>
          <p:nvPr/>
        </p:nvSpPr>
        <p:spPr>
          <a:xfrm>
            <a:off x="7314973" y="3207223"/>
            <a:ext cx="3179673" cy="369332"/>
          </a:xfrm>
          <a:prstGeom prst="rect">
            <a:avLst/>
          </a:prstGeom>
          <a:noFill/>
        </p:spPr>
        <p:txBody>
          <a:bodyPr wrap="square" rtlCol="0">
            <a:spAutoFit/>
          </a:bodyPr>
          <a:lstStyle/>
          <a:p>
            <a:r>
              <a:rPr lang="pl-PL" dirty="0" smtClean="0"/>
              <a:t>Wy jedziecie taksówką.</a:t>
            </a:r>
            <a:endParaRPr lang="pl-PL" dirty="0"/>
          </a:p>
        </p:txBody>
      </p:sp>
      <p:sp>
        <p:nvSpPr>
          <p:cNvPr id="39" name="Objaśnienie owalne 38"/>
          <p:cNvSpPr/>
          <p:nvPr/>
        </p:nvSpPr>
        <p:spPr>
          <a:xfrm>
            <a:off x="6482017" y="4235205"/>
            <a:ext cx="3540034" cy="1053629"/>
          </a:xfrm>
          <a:prstGeom prst="wedgeEllipseCallout">
            <a:avLst>
              <a:gd name="adj1" fmla="val -26925"/>
              <a:gd name="adj2" fmla="val 425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1" name="pole tekstowe 40"/>
          <p:cNvSpPr txBox="1"/>
          <p:nvPr/>
        </p:nvSpPr>
        <p:spPr>
          <a:xfrm>
            <a:off x="7302845" y="4558116"/>
            <a:ext cx="2719206" cy="369332"/>
          </a:xfrm>
          <a:prstGeom prst="rect">
            <a:avLst/>
          </a:prstGeom>
          <a:noFill/>
        </p:spPr>
        <p:txBody>
          <a:bodyPr wrap="square" rtlCol="0">
            <a:spAutoFit/>
          </a:bodyPr>
          <a:lstStyle/>
          <a:p>
            <a:r>
              <a:rPr lang="pl-PL" dirty="0" smtClean="0"/>
              <a:t>One jadą rowerem.</a:t>
            </a:r>
            <a:endParaRPr lang="pl-PL" dirty="0"/>
          </a:p>
        </p:txBody>
      </p:sp>
      <p:sp>
        <p:nvSpPr>
          <p:cNvPr id="43" name="pole tekstowe 42"/>
          <p:cNvSpPr txBox="1"/>
          <p:nvPr/>
        </p:nvSpPr>
        <p:spPr>
          <a:xfrm>
            <a:off x="7342777" y="5988863"/>
            <a:ext cx="2979851" cy="369332"/>
          </a:xfrm>
          <a:prstGeom prst="rect">
            <a:avLst/>
          </a:prstGeom>
          <a:noFill/>
        </p:spPr>
        <p:txBody>
          <a:bodyPr wrap="square" rtlCol="0">
            <a:spAutoFit/>
          </a:bodyPr>
          <a:lstStyle/>
          <a:p>
            <a:r>
              <a:rPr lang="pl-PL" dirty="0" smtClean="0"/>
              <a:t>Oni jadą metrem.</a:t>
            </a:r>
            <a:endParaRPr lang="pl-PL" dirty="0"/>
          </a:p>
        </p:txBody>
      </p:sp>
      <p:sp>
        <p:nvSpPr>
          <p:cNvPr id="5" name="pole tekstowe 4"/>
          <p:cNvSpPr txBox="1"/>
          <p:nvPr/>
        </p:nvSpPr>
        <p:spPr>
          <a:xfrm>
            <a:off x="3189116" y="269314"/>
            <a:ext cx="5684501" cy="707886"/>
          </a:xfrm>
          <a:prstGeom prst="rect">
            <a:avLst/>
          </a:prstGeom>
          <a:noFill/>
        </p:spPr>
        <p:txBody>
          <a:bodyPr wrap="square" rtlCol="0">
            <a:spAutoFit/>
          </a:bodyPr>
          <a:lstStyle/>
          <a:p>
            <a:pPr algn="ctr"/>
            <a:r>
              <a:rPr lang="pl-PL" sz="4000" b="1" dirty="0" smtClean="0"/>
              <a:t>Czym jedziesz?</a:t>
            </a:r>
            <a:endParaRPr lang="pl-PL" sz="4000" b="1" dirty="0"/>
          </a:p>
        </p:txBody>
      </p:sp>
      <p:pic>
        <p:nvPicPr>
          <p:cNvPr id="28" name="Obraz 2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91874" y="5269968"/>
            <a:ext cx="956131" cy="1437790"/>
          </a:xfrm>
          <a:prstGeom prst="rect">
            <a:avLst/>
          </a:prstGeom>
        </p:spPr>
      </p:pic>
      <p:pic>
        <p:nvPicPr>
          <p:cNvPr id="2" name="Obraz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22628" y="1084074"/>
            <a:ext cx="1725364" cy="1401352"/>
          </a:xfrm>
          <a:prstGeom prst="rect">
            <a:avLst/>
          </a:prstGeom>
        </p:spPr>
      </p:pic>
      <p:pic>
        <p:nvPicPr>
          <p:cNvPr id="3" name="Obraz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58670" y="1574766"/>
            <a:ext cx="2012134" cy="837551"/>
          </a:xfrm>
          <a:prstGeom prst="rect">
            <a:avLst/>
          </a:prstGeom>
        </p:spPr>
      </p:pic>
      <p:pic>
        <p:nvPicPr>
          <p:cNvPr id="4" name="Obraz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76268" y="2860016"/>
            <a:ext cx="1520808" cy="1075972"/>
          </a:xfrm>
          <a:prstGeom prst="rect">
            <a:avLst/>
          </a:prstGeom>
        </p:spPr>
      </p:pic>
      <p:pic>
        <p:nvPicPr>
          <p:cNvPr id="6" name="Obraz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89440" y="3956466"/>
            <a:ext cx="1147336" cy="1307505"/>
          </a:xfrm>
          <a:prstGeom prst="rect">
            <a:avLst/>
          </a:prstGeom>
        </p:spPr>
      </p:pic>
      <p:pic>
        <p:nvPicPr>
          <p:cNvPr id="7" name="Obraz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220209" y="2907545"/>
            <a:ext cx="1827783" cy="1096670"/>
          </a:xfrm>
          <a:prstGeom prst="rect">
            <a:avLst/>
          </a:prstGeom>
        </p:spPr>
      </p:pic>
      <p:pic>
        <p:nvPicPr>
          <p:cNvPr id="8" name="Obraz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107338" y="4178704"/>
            <a:ext cx="2053524" cy="1260350"/>
          </a:xfrm>
          <a:prstGeom prst="rect">
            <a:avLst/>
          </a:prstGeom>
        </p:spPr>
      </p:pic>
      <p:pic>
        <p:nvPicPr>
          <p:cNvPr id="14" name="Obraz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564485" y="5439054"/>
            <a:ext cx="1060510" cy="1409316"/>
          </a:xfrm>
          <a:prstGeom prst="rect">
            <a:avLst/>
          </a:prstGeom>
        </p:spPr>
      </p:pic>
    </p:spTree>
    <p:extLst>
      <p:ext uri="{BB962C8B-B14F-4D97-AF65-F5344CB8AC3E}">
        <p14:creationId xmlns:p14="http://schemas.microsoft.com/office/powerpoint/2010/main" val="20562206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aśnienie owalne 1"/>
          <p:cNvSpPr/>
          <p:nvPr/>
        </p:nvSpPr>
        <p:spPr>
          <a:xfrm>
            <a:off x="3203836" y="3223"/>
            <a:ext cx="3399006" cy="1908049"/>
          </a:xfrm>
          <a:prstGeom prst="wedgeEllipseCallout">
            <a:avLst>
              <a:gd name="adj1" fmla="val -57600"/>
              <a:gd name="adj2" fmla="val 2142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 name="Objaśnienie owalne 2"/>
          <p:cNvSpPr/>
          <p:nvPr/>
        </p:nvSpPr>
        <p:spPr>
          <a:xfrm>
            <a:off x="188207" y="130066"/>
            <a:ext cx="2659496" cy="901900"/>
          </a:xfrm>
          <a:prstGeom prst="wedgeEllipseCallout">
            <a:avLst>
              <a:gd name="adj1" fmla="val 13151"/>
              <a:gd name="adj2" fmla="val 6878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3" name="pole tekstowe 12"/>
          <p:cNvSpPr txBox="1"/>
          <p:nvPr/>
        </p:nvSpPr>
        <p:spPr>
          <a:xfrm>
            <a:off x="276984" y="283789"/>
            <a:ext cx="2481942" cy="646331"/>
          </a:xfrm>
          <a:prstGeom prst="rect">
            <a:avLst/>
          </a:prstGeom>
          <a:noFill/>
        </p:spPr>
        <p:txBody>
          <a:bodyPr wrap="square" rtlCol="0">
            <a:spAutoFit/>
          </a:bodyPr>
          <a:lstStyle/>
          <a:p>
            <a:r>
              <a:rPr lang="pl-PL" dirty="0" smtClean="0"/>
              <a:t>Przepraszam, gdzie jest Dworzec Centralny?</a:t>
            </a:r>
            <a:endParaRPr lang="pl-PL" dirty="0"/>
          </a:p>
        </p:txBody>
      </p:sp>
      <p:sp>
        <p:nvSpPr>
          <p:cNvPr id="16" name="pole tekstowe 15"/>
          <p:cNvSpPr txBox="1"/>
          <p:nvPr/>
        </p:nvSpPr>
        <p:spPr>
          <a:xfrm>
            <a:off x="3841755" y="134534"/>
            <a:ext cx="2713044" cy="1754326"/>
          </a:xfrm>
          <a:prstGeom prst="rect">
            <a:avLst/>
          </a:prstGeom>
          <a:noFill/>
        </p:spPr>
        <p:txBody>
          <a:bodyPr wrap="square" rtlCol="0">
            <a:spAutoFit/>
          </a:bodyPr>
          <a:lstStyle/>
          <a:p>
            <a:r>
              <a:rPr lang="pl-PL" dirty="0" smtClean="0"/>
              <a:t>Musi Pani iść cały czas prosto ulicą Marszałkowską, a potem skręcić w lewo. Dworzec jest obok Pałacu Kultury i Nauki.</a:t>
            </a:r>
            <a:endParaRPr lang="pl-PL" dirty="0"/>
          </a:p>
        </p:txBody>
      </p:sp>
      <p:sp>
        <p:nvSpPr>
          <p:cNvPr id="18" name="Objaśnienie owalne 17"/>
          <p:cNvSpPr/>
          <p:nvPr/>
        </p:nvSpPr>
        <p:spPr>
          <a:xfrm>
            <a:off x="7143430" y="178039"/>
            <a:ext cx="2410673" cy="953779"/>
          </a:xfrm>
          <a:prstGeom prst="wedgeEllipseCallout">
            <a:avLst>
              <a:gd name="adj1" fmla="val 14555"/>
              <a:gd name="adj2" fmla="val 6592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19" name="Objaśnienie owalne 18"/>
          <p:cNvSpPr/>
          <p:nvPr/>
        </p:nvSpPr>
        <p:spPr>
          <a:xfrm>
            <a:off x="9649841" y="104126"/>
            <a:ext cx="2410673" cy="953779"/>
          </a:xfrm>
          <a:prstGeom prst="wedgeEllipseCallout">
            <a:avLst>
              <a:gd name="adj1" fmla="val -8745"/>
              <a:gd name="adj2" fmla="val 6592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0" name="pole tekstowe 19"/>
          <p:cNvSpPr txBox="1"/>
          <p:nvPr/>
        </p:nvSpPr>
        <p:spPr>
          <a:xfrm>
            <a:off x="7499563" y="470261"/>
            <a:ext cx="1867989" cy="369332"/>
          </a:xfrm>
          <a:prstGeom prst="rect">
            <a:avLst/>
          </a:prstGeom>
          <a:noFill/>
        </p:spPr>
        <p:txBody>
          <a:bodyPr wrap="square" rtlCol="0">
            <a:spAutoFit/>
          </a:bodyPr>
          <a:lstStyle/>
          <a:p>
            <a:r>
              <a:rPr lang="pl-PL" dirty="0" smtClean="0"/>
              <a:t>Bardzo dziękuję.</a:t>
            </a:r>
            <a:endParaRPr lang="pl-PL" dirty="0"/>
          </a:p>
        </p:txBody>
      </p:sp>
      <p:sp>
        <p:nvSpPr>
          <p:cNvPr id="21" name="pole tekstowe 20"/>
          <p:cNvSpPr txBox="1"/>
          <p:nvPr/>
        </p:nvSpPr>
        <p:spPr>
          <a:xfrm>
            <a:off x="10144572" y="470261"/>
            <a:ext cx="2011680" cy="369332"/>
          </a:xfrm>
          <a:prstGeom prst="rect">
            <a:avLst/>
          </a:prstGeom>
          <a:noFill/>
        </p:spPr>
        <p:txBody>
          <a:bodyPr wrap="square" rtlCol="0">
            <a:spAutoFit/>
          </a:bodyPr>
          <a:lstStyle/>
          <a:p>
            <a:r>
              <a:rPr lang="pl-PL" dirty="0" smtClean="0"/>
              <a:t>Nie ma za co.</a:t>
            </a:r>
            <a:endParaRPr lang="pl-PL" dirty="0"/>
          </a:p>
        </p:txBody>
      </p:sp>
      <p:sp>
        <p:nvSpPr>
          <p:cNvPr id="23" name="Objaśnienie owalne 22"/>
          <p:cNvSpPr/>
          <p:nvPr/>
        </p:nvSpPr>
        <p:spPr>
          <a:xfrm flipH="1">
            <a:off x="146121" y="3613834"/>
            <a:ext cx="2808266" cy="953779"/>
          </a:xfrm>
          <a:prstGeom prst="wedgeEllipseCallout">
            <a:avLst>
              <a:gd name="adj1" fmla="val 2187"/>
              <a:gd name="adj2" fmla="val 6181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24" name="Objaśnienie owalne 23"/>
          <p:cNvSpPr/>
          <p:nvPr/>
        </p:nvSpPr>
        <p:spPr>
          <a:xfrm>
            <a:off x="3311658" y="3654087"/>
            <a:ext cx="2410673" cy="953779"/>
          </a:xfrm>
          <a:prstGeom prst="wedgeEllipseCallout">
            <a:avLst>
              <a:gd name="adj1" fmla="val -39090"/>
              <a:gd name="adj2" fmla="val 68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25" name="pole tekstowe 24"/>
          <p:cNvSpPr txBox="1"/>
          <p:nvPr/>
        </p:nvSpPr>
        <p:spPr>
          <a:xfrm>
            <a:off x="503392" y="3830977"/>
            <a:ext cx="2570719" cy="646331"/>
          </a:xfrm>
          <a:prstGeom prst="rect">
            <a:avLst/>
          </a:prstGeom>
          <a:noFill/>
        </p:spPr>
        <p:txBody>
          <a:bodyPr wrap="square" rtlCol="0">
            <a:spAutoFit/>
          </a:bodyPr>
          <a:lstStyle/>
          <a:p>
            <a:r>
              <a:rPr lang="pl-PL" dirty="0" smtClean="0"/>
              <a:t>Przepraszam, jaka to ulica?</a:t>
            </a:r>
            <a:endParaRPr lang="pl-PL" dirty="0"/>
          </a:p>
        </p:txBody>
      </p:sp>
      <p:sp>
        <p:nvSpPr>
          <p:cNvPr id="26" name="pole tekstowe 25"/>
          <p:cNvSpPr txBox="1"/>
          <p:nvPr/>
        </p:nvSpPr>
        <p:spPr>
          <a:xfrm>
            <a:off x="3623588" y="3692477"/>
            <a:ext cx="2155372" cy="923330"/>
          </a:xfrm>
          <a:prstGeom prst="rect">
            <a:avLst/>
          </a:prstGeom>
          <a:noFill/>
        </p:spPr>
        <p:txBody>
          <a:bodyPr wrap="square" rtlCol="0">
            <a:spAutoFit/>
          </a:bodyPr>
          <a:lstStyle/>
          <a:p>
            <a:r>
              <a:rPr lang="pl-PL" dirty="0" smtClean="0"/>
              <a:t>Jesteśmy na ulicy Nowy Świat 25. A dokąd Pani idzie?</a:t>
            </a:r>
            <a:endParaRPr lang="pl-PL" dirty="0"/>
          </a:p>
        </p:txBody>
      </p:sp>
      <p:sp>
        <p:nvSpPr>
          <p:cNvPr id="28" name="Objaśnienie owalne 27"/>
          <p:cNvSpPr/>
          <p:nvPr/>
        </p:nvSpPr>
        <p:spPr>
          <a:xfrm>
            <a:off x="9649841" y="3489756"/>
            <a:ext cx="2410673" cy="1264551"/>
          </a:xfrm>
          <a:prstGeom prst="wedgeEllipseCallout">
            <a:avLst>
              <a:gd name="adj1" fmla="val -36381"/>
              <a:gd name="adj2" fmla="val 6181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30" name="Objaśnienie owalne 29"/>
          <p:cNvSpPr/>
          <p:nvPr/>
        </p:nvSpPr>
        <p:spPr>
          <a:xfrm>
            <a:off x="6557554" y="3573583"/>
            <a:ext cx="2735016" cy="1034283"/>
          </a:xfrm>
          <a:prstGeom prst="wedgeEllipseCallout">
            <a:avLst>
              <a:gd name="adj1" fmla="val 19432"/>
              <a:gd name="adj2" fmla="val 68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31" name="pole tekstowe 30"/>
          <p:cNvSpPr txBox="1"/>
          <p:nvPr/>
        </p:nvSpPr>
        <p:spPr>
          <a:xfrm>
            <a:off x="6990981" y="3654087"/>
            <a:ext cx="2301589" cy="923330"/>
          </a:xfrm>
          <a:prstGeom prst="rect">
            <a:avLst/>
          </a:prstGeom>
          <a:noFill/>
        </p:spPr>
        <p:txBody>
          <a:bodyPr wrap="square" rtlCol="0">
            <a:spAutoFit/>
          </a:bodyPr>
          <a:lstStyle/>
          <a:p>
            <a:r>
              <a:rPr lang="pl-PL" dirty="0" smtClean="0"/>
              <a:t>Idę do stacji metra Uniwersytet. Gdzie ona jest?</a:t>
            </a:r>
            <a:endParaRPr lang="pl-PL" dirty="0"/>
          </a:p>
        </p:txBody>
      </p:sp>
      <p:sp>
        <p:nvSpPr>
          <p:cNvPr id="32" name="pole tekstowe 31"/>
          <p:cNvSpPr txBox="1"/>
          <p:nvPr/>
        </p:nvSpPr>
        <p:spPr>
          <a:xfrm>
            <a:off x="10026068" y="3553978"/>
            <a:ext cx="1921189" cy="1200329"/>
          </a:xfrm>
          <a:prstGeom prst="rect">
            <a:avLst/>
          </a:prstGeom>
          <a:noFill/>
        </p:spPr>
        <p:txBody>
          <a:bodyPr wrap="square" rtlCol="0">
            <a:spAutoFit/>
          </a:bodyPr>
          <a:lstStyle/>
          <a:p>
            <a:r>
              <a:rPr lang="pl-PL" dirty="0" smtClean="0"/>
              <a:t>Proszę iść cały czas prosto aż do skrzyżowania, a potem w prawo.</a:t>
            </a:r>
            <a:endParaRPr lang="pl-PL" dirty="0"/>
          </a:p>
        </p:txBody>
      </p:sp>
      <p:pic>
        <p:nvPicPr>
          <p:cNvPr id="4" name="Obraz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189299" y="1201661"/>
            <a:ext cx="911521" cy="2286054"/>
          </a:xfrm>
          <a:prstGeom prst="rect">
            <a:avLst/>
          </a:prstGeom>
        </p:spPr>
      </p:pic>
      <p:pic>
        <p:nvPicPr>
          <p:cNvPr id="6" name="Obraz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298693" y="1108534"/>
            <a:ext cx="880092" cy="2445444"/>
          </a:xfrm>
          <a:prstGeom prst="rect">
            <a:avLst/>
          </a:prstGeom>
        </p:spPr>
      </p:pic>
      <p:pic>
        <p:nvPicPr>
          <p:cNvPr id="29" name="Obraz 2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8415352" y="1185741"/>
            <a:ext cx="911521" cy="2286054"/>
          </a:xfrm>
          <a:prstGeom prst="rect">
            <a:avLst/>
          </a:prstGeom>
        </p:spPr>
      </p:pic>
      <p:pic>
        <p:nvPicPr>
          <p:cNvPr id="33" name="Obraz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9911374" y="1042271"/>
            <a:ext cx="880092" cy="2445444"/>
          </a:xfrm>
          <a:prstGeom prst="rect">
            <a:avLst/>
          </a:prstGeom>
        </p:spPr>
      </p:pic>
      <p:pic>
        <p:nvPicPr>
          <p:cNvPr id="7" name="Obraz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3589" y="4714623"/>
            <a:ext cx="682308" cy="2103313"/>
          </a:xfrm>
          <a:prstGeom prst="rect">
            <a:avLst/>
          </a:prstGeom>
        </p:spPr>
      </p:pic>
      <p:pic>
        <p:nvPicPr>
          <p:cNvPr id="8" name="Obraz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63840" y="4567613"/>
            <a:ext cx="919409" cy="2250133"/>
          </a:xfrm>
          <a:prstGeom prst="rect">
            <a:avLst/>
          </a:prstGeom>
        </p:spPr>
      </p:pic>
      <p:pic>
        <p:nvPicPr>
          <p:cNvPr id="34" name="Obraz 3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24645" y="4680802"/>
            <a:ext cx="682308" cy="2103313"/>
          </a:xfrm>
          <a:prstGeom prst="rect">
            <a:avLst/>
          </a:prstGeom>
        </p:spPr>
      </p:pic>
      <p:pic>
        <p:nvPicPr>
          <p:cNvPr id="35" name="Obraz 3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20979" y="4577417"/>
            <a:ext cx="919409" cy="2250133"/>
          </a:xfrm>
          <a:prstGeom prst="rect">
            <a:avLst/>
          </a:prstGeom>
        </p:spPr>
      </p:pic>
    </p:spTree>
    <p:extLst>
      <p:ext uri="{BB962C8B-B14F-4D97-AF65-F5344CB8AC3E}">
        <p14:creationId xmlns:p14="http://schemas.microsoft.com/office/powerpoint/2010/main" val="4023156003"/>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1820</TotalTime>
  <Words>308</Words>
  <Application>Microsoft Office PowerPoint</Application>
  <PresentationFormat>Panoramiczny</PresentationFormat>
  <Paragraphs>62</Paragraphs>
  <Slides>7</Slides>
  <Notes>0</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7</vt:i4>
      </vt:variant>
    </vt:vector>
  </HeadingPairs>
  <TitlesOfParts>
    <vt:vector size="12" baseType="lpstr">
      <vt:lpstr>Arial</vt:lpstr>
      <vt:lpstr>Calibri</vt:lpstr>
      <vt:lpstr>Calibri Light</vt:lpstr>
      <vt:lpstr>Times New Roman</vt:lpstr>
      <vt:lpstr>Motyw pakietu Office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Agnieszka Pawlowska</dc:creator>
  <cp:lastModifiedBy>Agnieszka Pawlowska</cp:lastModifiedBy>
  <cp:revision>72</cp:revision>
  <dcterms:created xsi:type="dcterms:W3CDTF">2016-01-24T17:57:03Z</dcterms:created>
  <dcterms:modified xsi:type="dcterms:W3CDTF">2016-01-27T14:33:02Z</dcterms:modified>
</cp:coreProperties>
</file>